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0" r:id="rId3"/>
    <p:sldId id="257" r:id="rId4"/>
    <p:sldId id="260" r:id="rId5"/>
    <p:sldId id="281" r:id="rId6"/>
    <p:sldId id="258" r:id="rId7"/>
    <p:sldId id="261" r:id="rId8"/>
    <p:sldId id="284" r:id="rId9"/>
    <p:sldId id="259" r:id="rId10"/>
    <p:sldId id="262" r:id="rId11"/>
    <p:sldId id="285" r:id="rId12"/>
    <p:sldId id="279" r:id="rId13"/>
    <p:sldId id="293" r:id="rId14"/>
    <p:sldId id="286" r:id="rId15"/>
    <p:sldId id="287" r:id="rId16"/>
    <p:sldId id="263" r:id="rId17"/>
    <p:sldId id="264" r:id="rId18"/>
    <p:sldId id="265" r:id="rId19"/>
    <p:sldId id="288" r:id="rId20"/>
    <p:sldId id="290" r:id="rId21"/>
    <p:sldId id="289" r:id="rId22"/>
    <p:sldId id="266" r:id="rId23"/>
    <p:sldId id="282" r:id="rId24"/>
    <p:sldId id="267" r:id="rId25"/>
    <p:sldId id="283" r:id="rId26"/>
    <p:sldId id="278" r:id="rId27"/>
    <p:sldId id="268" r:id="rId28"/>
    <p:sldId id="291" r:id="rId29"/>
    <p:sldId id="269" r:id="rId30"/>
    <p:sldId id="277" r:id="rId31"/>
    <p:sldId id="270" r:id="rId32"/>
    <p:sldId id="271" r:id="rId33"/>
    <p:sldId id="272" r:id="rId34"/>
    <p:sldId id="273" r:id="rId35"/>
    <p:sldId id="274" r:id="rId36"/>
    <p:sldId id="275" r:id="rId37"/>
    <p:sldId id="276" r:id="rId38"/>
    <p:sldId id="292" r:id="rId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00000"/>
    <a:srgbClr val="CFAA75"/>
    <a:srgbClr val="CBA575"/>
    <a:srgbClr val="BDC0C7"/>
    <a:srgbClr val="ABB2C3"/>
    <a:srgbClr val="0F100B"/>
    <a:srgbClr val="96C0F0"/>
    <a:srgbClr val="B2D4F7"/>
    <a:srgbClr val="97C1F0"/>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8" d="100"/>
          <a:sy n="108" d="100"/>
        </p:scale>
        <p:origin x="1704" y="10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4DADB2A-6187-4E00-AF54-F53C9ADC1B19}" type="datetimeFigureOut">
              <a:rPr lang="en-US" smtClean="0"/>
              <a:pPr/>
              <a:t>1/31/2024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58D5EE-8ABC-4563-8420-FE3182D30B36}"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4DADB2A-6187-4E00-AF54-F53C9ADC1B19}" type="datetimeFigureOut">
              <a:rPr lang="en-US" smtClean="0"/>
              <a:pPr/>
              <a:t>1/31/2024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58D5EE-8ABC-4563-8420-FE3182D30B3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4DADB2A-6187-4E00-AF54-F53C9ADC1B19}" type="datetimeFigureOut">
              <a:rPr lang="en-US" smtClean="0"/>
              <a:pPr/>
              <a:t>1/31/2024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58D5EE-8ABC-4563-8420-FE3182D30B36}"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4DADB2A-6187-4E00-AF54-F53C9ADC1B19}" type="datetimeFigureOut">
              <a:rPr lang="en-US" smtClean="0"/>
              <a:pPr/>
              <a:t>1/31/2024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58D5EE-8ABC-4563-8420-FE3182D30B3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4DADB2A-6187-4E00-AF54-F53C9ADC1B19}" type="datetimeFigureOut">
              <a:rPr lang="en-US" smtClean="0"/>
              <a:pPr/>
              <a:t>1/31/2024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58D5EE-8ABC-4563-8420-FE3182D30B36}"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4DADB2A-6187-4E00-AF54-F53C9ADC1B19}" type="datetimeFigureOut">
              <a:rPr lang="en-US" smtClean="0"/>
              <a:pPr/>
              <a:t>1/31/2024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58D5EE-8ABC-4563-8420-FE3182D30B3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4DADB2A-6187-4E00-AF54-F53C9ADC1B19}" type="datetimeFigureOut">
              <a:rPr lang="en-US" smtClean="0"/>
              <a:pPr/>
              <a:t>1/31/2024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858D5EE-8ABC-4563-8420-FE3182D30B3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4DADB2A-6187-4E00-AF54-F53C9ADC1B19}" type="datetimeFigureOut">
              <a:rPr lang="en-US" smtClean="0"/>
              <a:pPr/>
              <a:t>1/31/2024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858D5EE-8ABC-4563-8420-FE3182D30B3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DADB2A-6187-4E00-AF54-F53C9ADC1B19}" type="datetimeFigureOut">
              <a:rPr lang="en-US" smtClean="0"/>
              <a:pPr/>
              <a:t>1/31/2024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858D5EE-8ABC-4563-8420-FE3182D30B3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4DADB2A-6187-4E00-AF54-F53C9ADC1B19}" type="datetimeFigureOut">
              <a:rPr lang="en-US" smtClean="0"/>
              <a:pPr/>
              <a:t>1/31/2024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58D5EE-8ABC-4563-8420-FE3182D30B3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4DADB2A-6187-4E00-AF54-F53C9ADC1B19}" type="datetimeFigureOut">
              <a:rPr lang="en-US" smtClean="0"/>
              <a:pPr/>
              <a:t>1/31/2024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58D5EE-8ABC-4563-8420-FE3182D30B3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DADB2A-6187-4E00-AF54-F53C9ADC1B19}" type="datetimeFigureOut">
              <a:rPr lang="en-US" smtClean="0"/>
              <a:pPr/>
              <a:t>1/31/2024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58D5EE-8ABC-4563-8420-FE3182D30B3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21.jpeg"/><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5" Type="http://schemas.openxmlformats.org/officeDocument/2006/relationships/image" Target="../media/image27.jpg"/><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 Id="rId5" Type="http://schemas.openxmlformats.org/officeDocument/2006/relationships/image" Target="../media/image31.jpeg"/><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19.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hyperlink" Target="https://www.youtube.com/watch?v=qpK9qe0a-WI&amp;t=351s" TargetMode="External"/><Relationship Id="rId1" Type="http://schemas.openxmlformats.org/officeDocument/2006/relationships/slideLayout" Target="../slideLayouts/slideLayout7.xml"/><Relationship Id="rId5" Type="http://schemas.openxmlformats.org/officeDocument/2006/relationships/image" Target="../media/image40.jpeg"/><Relationship Id="rId4" Type="http://schemas.openxmlformats.org/officeDocument/2006/relationships/hyperlink" Target="https://www.youtube.com/watch?v=O05rNWygHF4&amp;t=88s"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hyperlink" Target="https://www.youtube.com/watch?v=SiCEyuIuwAU" TargetMode="Externa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42.jpeg"/><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25.xml.rels><?xml version="1.0" encoding="UTF-8" standalone="yes"?>
<Relationships xmlns="http://schemas.openxmlformats.org/package/2006/relationships"><Relationship Id="rId3" Type="http://schemas.openxmlformats.org/officeDocument/2006/relationships/hyperlink" Target="https://www.youtube.com/watch?v=S_rWuWiKAwk" TargetMode="External"/><Relationship Id="rId2" Type="http://schemas.openxmlformats.org/officeDocument/2006/relationships/image" Target="../media/image44.jpeg"/><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2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hyperlink" Target="https://www.youtube.com/watch?v=uuwjepgwcbc" TargetMode="External"/><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hyperlink" Target="https://www.youtube.com/watch?v=7c7bswVxuKs"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hyperlink" Target="https://www.youtube.com/watch?v=vDtlJV993YQ" TargetMode="External"/><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 Id="rId5" Type="http://schemas.openxmlformats.org/officeDocument/2006/relationships/image" Target="../media/image53.wmf"/><Relationship Id="rId4" Type="http://schemas.openxmlformats.org/officeDocument/2006/relationships/hyperlink" Target="https://www.youtube.com/watch?v=RwEaHgaR0S8"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56.jpeg"/><Relationship Id="rId1" Type="http://schemas.openxmlformats.org/officeDocument/2006/relationships/slideLayout" Target="../slideLayouts/slideLayout7.xml"/><Relationship Id="rId4" Type="http://schemas.openxmlformats.org/officeDocument/2006/relationships/image" Target="../media/image57.gif"/></Relationships>
</file>

<file path=ppt/slides/_rels/slide3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hyperlink" Target="https://www.youtube.com/watch?v=Eytc9ZaNWyc&amp;t=34s" TargetMode="External"/><Relationship Id="rId1" Type="http://schemas.openxmlformats.org/officeDocument/2006/relationships/slideLayout" Target="../slideLayouts/slideLayout7.xml"/><Relationship Id="rId4" Type="http://schemas.openxmlformats.org/officeDocument/2006/relationships/image" Target="../media/image62.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425621275_6a56bf63bf_o.jpg"/>
          <p:cNvPicPr>
            <a:picLocks noChangeAspect="1"/>
          </p:cNvPicPr>
          <p:nvPr/>
        </p:nvPicPr>
        <p:blipFill>
          <a:blip r:embed="rId2" cstate="print"/>
          <a:stretch>
            <a:fillRect/>
          </a:stretch>
        </p:blipFill>
        <p:spPr>
          <a:xfrm>
            <a:off x="0" y="-44698"/>
            <a:ext cx="9143999" cy="6902698"/>
          </a:xfrm>
          <a:prstGeom prst="rect">
            <a:avLst/>
          </a:prstGeom>
        </p:spPr>
      </p:pic>
      <p:sp>
        <p:nvSpPr>
          <p:cNvPr id="5" name="Rectangle 4"/>
          <p:cNvSpPr/>
          <p:nvPr/>
        </p:nvSpPr>
        <p:spPr>
          <a:xfrm>
            <a:off x="784845" y="533400"/>
            <a:ext cx="7795724" cy="1015663"/>
          </a:xfrm>
          <a:prstGeom prst="rect">
            <a:avLst/>
          </a:prstGeom>
          <a:noFill/>
        </p:spPr>
        <p:txBody>
          <a:bodyPr wrap="none" lIns="91440" tIns="45720" rIns="91440" bIns="45720">
            <a:spAutoFit/>
          </a:bodyPr>
          <a:lstStyle/>
          <a:p>
            <a:pPr algn="ctr"/>
            <a:r>
              <a:rPr lang="en-US" sz="60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Book Antiqua" pitchFamily="18" charset="0"/>
              </a:rPr>
              <a:t>Road to Revolution…</a:t>
            </a:r>
            <a:endParaRPr lang="en-US" sz="6000" b="1" cap="none" spc="0"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Book Antiqua"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228600"/>
            <a:ext cx="8915400" cy="1077218"/>
          </a:xfrm>
          <a:prstGeom prst="rect">
            <a:avLst/>
          </a:prstGeom>
          <a:noFill/>
        </p:spPr>
        <p:txBody>
          <a:bodyPr wrap="square" rtlCol="0">
            <a:spAutoFit/>
          </a:bodyPr>
          <a:lstStyle/>
          <a:p>
            <a:pPr algn="ctr"/>
            <a:r>
              <a:rPr lang="en-US" sz="3200" dirty="0">
                <a:latin typeface="Book Antiqua" pitchFamily="18" charset="0"/>
              </a:rPr>
              <a:t>Reaction: Riots, attacks on British colonial  officials, the Stamp Act Congress, boycotts</a:t>
            </a:r>
          </a:p>
        </p:txBody>
      </p:sp>
      <p:pic>
        <p:nvPicPr>
          <p:cNvPr id="4" name="Picture 3" descr="pod-0323.jpg"/>
          <p:cNvPicPr>
            <a:picLocks noChangeAspect="1"/>
          </p:cNvPicPr>
          <p:nvPr/>
        </p:nvPicPr>
        <p:blipFill>
          <a:blip r:embed="rId2" cstate="print"/>
          <a:stretch>
            <a:fillRect/>
          </a:stretch>
        </p:blipFill>
        <p:spPr>
          <a:xfrm>
            <a:off x="6190488" y="1752600"/>
            <a:ext cx="2953512" cy="3886200"/>
          </a:xfrm>
          <a:prstGeom prst="rect">
            <a:avLst/>
          </a:prstGeom>
        </p:spPr>
      </p:pic>
      <p:pic>
        <p:nvPicPr>
          <p:cNvPr id="7" name="Picture 6" descr="No Stamp Act Teapot.jpg"/>
          <p:cNvPicPr>
            <a:picLocks noChangeAspect="1"/>
          </p:cNvPicPr>
          <p:nvPr/>
        </p:nvPicPr>
        <p:blipFill>
          <a:blip r:embed="rId3" cstate="print"/>
          <a:stretch>
            <a:fillRect/>
          </a:stretch>
        </p:blipFill>
        <p:spPr>
          <a:xfrm>
            <a:off x="3429000" y="3505200"/>
            <a:ext cx="2547084" cy="1905000"/>
          </a:xfrm>
          <a:prstGeom prst="rect">
            <a:avLst/>
          </a:prstGeom>
        </p:spPr>
      </p:pic>
      <p:pic>
        <p:nvPicPr>
          <p:cNvPr id="8" name="Picture 7" descr="Skeleton stamp act.jpg"/>
          <p:cNvPicPr>
            <a:picLocks noChangeAspect="1"/>
          </p:cNvPicPr>
          <p:nvPr/>
        </p:nvPicPr>
        <p:blipFill>
          <a:blip r:embed="rId4" cstate="print"/>
          <a:stretch>
            <a:fillRect/>
          </a:stretch>
        </p:blipFill>
        <p:spPr>
          <a:xfrm>
            <a:off x="0" y="1600200"/>
            <a:ext cx="3328416" cy="4267200"/>
          </a:xfrm>
          <a:prstGeom prst="rect">
            <a:avLst/>
          </a:prstGeom>
        </p:spPr>
      </p:pic>
      <p:pic>
        <p:nvPicPr>
          <p:cNvPr id="9" name="Picture 8" descr="the-stamp-act-riots-at-boston-25th-august-1765-by-american-school.jpeg"/>
          <p:cNvPicPr>
            <a:picLocks noChangeAspect="1"/>
          </p:cNvPicPr>
          <p:nvPr/>
        </p:nvPicPr>
        <p:blipFill>
          <a:blip r:embed="rId5" cstate="print"/>
          <a:stretch>
            <a:fillRect/>
          </a:stretch>
        </p:blipFill>
        <p:spPr>
          <a:xfrm>
            <a:off x="762000" y="1310640"/>
            <a:ext cx="7620000" cy="5547360"/>
          </a:xfrm>
          <a:prstGeom prst="rect">
            <a:avLst/>
          </a:prstGeom>
        </p:spPr>
      </p:pic>
      <p:pic>
        <p:nvPicPr>
          <p:cNvPr id="10" name="Picture 9" descr="sam-adams.jpg"/>
          <p:cNvPicPr>
            <a:picLocks noChangeAspect="1"/>
          </p:cNvPicPr>
          <p:nvPr/>
        </p:nvPicPr>
        <p:blipFill>
          <a:blip r:embed="rId6" cstate="print"/>
          <a:stretch>
            <a:fillRect/>
          </a:stretch>
        </p:blipFill>
        <p:spPr>
          <a:xfrm>
            <a:off x="0" y="5049456"/>
            <a:ext cx="1905000" cy="180854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7" presetClass="entr" presetSubtype="4"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0" fill="hold"/>
                                        <p:tgtEl>
                                          <p:spTgt spid="10"/>
                                        </p:tgtEl>
                                        <p:attrNameLst>
                                          <p:attrName>ppt_x</p:attrName>
                                        </p:attrNameLst>
                                      </p:cBhvr>
                                      <p:tavLst>
                                        <p:tav tm="0">
                                          <p:val>
                                            <p:strVal val="#ppt_x"/>
                                          </p:val>
                                        </p:tav>
                                        <p:tav tm="100000">
                                          <p:val>
                                            <p:strVal val="#ppt_x"/>
                                          </p:val>
                                        </p:tav>
                                      </p:tavLst>
                                    </p:anim>
                                    <p:anim calcmode="lin" valueType="num">
                                      <p:cBhvr additive="base">
                                        <p:cTn id="12" dur="5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Liberty Tre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811" y="1905000"/>
            <a:ext cx="8686801" cy="4660351"/>
          </a:xfrm>
          <a:prstGeom prst="rect">
            <a:avLst/>
          </a:prstGeom>
        </p:spPr>
      </p:pic>
      <p:sp>
        <p:nvSpPr>
          <p:cNvPr id="6" name="Rectangle 5"/>
          <p:cNvSpPr/>
          <p:nvPr/>
        </p:nvSpPr>
        <p:spPr>
          <a:xfrm>
            <a:off x="307975" y="150674"/>
            <a:ext cx="8378826" cy="1569660"/>
          </a:xfrm>
          <a:prstGeom prst="rect">
            <a:avLst/>
          </a:prstGeom>
        </p:spPr>
        <p:txBody>
          <a:bodyPr wrap="square">
            <a:spAutoFit/>
          </a:bodyPr>
          <a:lstStyle/>
          <a:p>
            <a:r>
              <a:rPr lang="en-US" sz="2400" b="1" dirty="0"/>
              <a:t>The Sons of Liberty: A secret organization, started in Boston, to organize protests against British taxation and the abridgement of English liberty in America.</a:t>
            </a:r>
          </a:p>
          <a:p>
            <a:r>
              <a:rPr lang="en-US" sz="2400" dirty="0"/>
              <a:t>Used protests, rallies, boycotts, but also mob violence.</a:t>
            </a:r>
          </a:p>
        </p:txBody>
      </p:sp>
      <p:pic>
        <p:nvPicPr>
          <p:cNvPr id="7" name="Picture 6" descr="sam-adams.jpg"/>
          <p:cNvPicPr>
            <a:picLocks noChangeAspect="1"/>
          </p:cNvPicPr>
          <p:nvPr/>
        </p:nvPicPr>
        <p:blipFill>
          <a:blip r:embed="rId3" cstate="print"/>
          <a:stretch>
            <a:fillRect/>
          </a:stretch>
        </p:blipFill>
        <p:spPr>
          <a:xfrm>
            <a:off x="0" y="5049456"/>
            <a:ext cx="1905000" cy="1808544"/>
          </a:xfrm>
          <a:prstGeom prst="rect">
            <a:avLst/>
          </a:prstGeom>
        </p:spPr>
      </p:pic>
    </p:spTree>
    <p:extLst>
      <p:ext uri="{BB962C8B-B14F-4D97-AF65-F5344CB8AC3E}">
        <p14:creationId xmlns:p14="http://schemas.microsoft.com/office/powerpoint/2010/main" val="1327307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0" fill="hold"/>
                                        <p:tgtEl>
                                          <p:spTgt spid="7"/>
                                        </p:tgtEl>
                                        <p:attrNameLst>
                                          <p:attrName>ppt_x</p:attrName>
                                        </p:attrNameLst>
                                      </p:cBhvr>
                                      <p:tavLst>
                                        <p:tav tm="0">
                                          <p:val>
                                            <p:strVal val="#ppt_x"/>
                                          </p:val>
                                        </p:tav>
                                        <p:tav tm="100000">
                                          <p:val>
                                            <p:strVal val="#ppt_x"/>
                                          </p:val>
                                        </p:tav>
                                      </p:tavLst>
                                    </p:anim>
                                    <p:anim calcmode="lin" valueType="num">
                                      <p:cBhvr additive="base">
                                        <p:cTn id="8" dur="5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madams.jpg"/>
          <p:cNvPicPr>
            <a:picLocks noChangeAspect="1"/>
          </p:cNvPicPr>
          <p:nvPr/>
        </p:nvPicPr>
        <p:blipFill>
          <a:blip r:embed="rId2" cstate="print"/>
          <a:stretch>
            <a:fillRect/>
          </a:stretch>
        </p:blipFill>
        <p:spPr>
          <a:xfrm>
            <a:off x="3425738" y="108662"/>
            <a:ext cx="2590800" cy="3351813"/>
          </a:xfrm>
          <a:prstGeom prst="rect">
            <a:avLst/>
          </a:prstGeom>
        </p:spPr>
      </p:pic>
      <p:sp>
        <p:nvSpPr>
          <p:cNvPr id="3" name="TextBox 2"/>
          <p:cNvSpPr txBox="1"/>
          <p:nvPr/>
        </p:nvSpPr>
        <p:spPr>
          <a:xfrm>
            <a:off x="5875618" y="108662"/>
            <a:ext cx="3124200" cy="954107"/>
          </a:xfrm>
          <a:prstGeom prst="rect">
            <a:avLst/>
          </a:prstGeom>
          <a:noFill/>
        </p:spPr>
        <p:txBody>
          <a:bodyPr wrap="square" rtlCol="0">
            <a:spAutoFit/>
          </a:bodyPr>
          <a:lstStyle/>
          <a:p>
            <a:pPr algn="ctr"/>
            <a:r>
              <a:rPr lang="en-US" sz="2800" dirty="0"/>
              <a:t>Sam Adams:</a:t>
            </a:r>
          </a:p>
          <a:p>
            <a:pPr algn="ctr"/>
            <a:r>
              <a:rPr lang="en-US" sz="2800" dirty="0"/>
              <a:t>The Brains</a:t>
            </a:r>
          </a:p>
        </p:txBody>
      </p:sp>
      <p:pic>
        <p:nvPicPr>
          <p:cNvPr id="4" name="Picture 3" descr="481px-John_Hancock_painting.jpg"/>
          <p:cNvPicPr>
            <a:picLocks noChangeAspect="1"/>
          </p:cNvPicPr>
          <p:nvPr/>
        </p:nvPicPr>
        <p:blipFill>
          <a:blip r:embed="rId3" cstate="print"/>
          <a:stretch>
            <a:fillRect/>
          </a:stretch>
        </p:blipFill>
        <p:spPr>
          <a:xfrm>
            <a:off x="6023362" y="2971800"/>
            <a:ext cx="3120638" cy="3886200"/>
          </a:xfrm>
          <a:prstGeom prst="rect">
            <a:avLst/>
          </a:prstGeom>
        </p:spPr>
      </p:pic>
      <p:pic>
        <p:nvPicPr>
          <p:cNvPr id="5" name="Picture 4" descr="james-otis-1-large.jpg"/>
          <p:cNvPicPr>
            <a:picLocks noChangeAspect="1"/>
          </p:cNvPicPr>
          <p:nvPr/>
        </p:nvPicPr>
        <p:blipFill>
          <a:blip r:embed="rId4" cstate="print"/>
          <a:stretch>
            <a:fillRect/>
          </a:stretch>
        </p:blipFill>
        <p:spPr>
          <a:xfrm>
            <a:off x="21717" y="1010453"/>
            <a:ext cx="2873883" cy="3619500"/>
          </a:xfrm>
          <a:prstGeom prst="rect">
            <a:avLst/>
          </a:prstGeom>
        </p:spPr>
      </p:pic>
      <p:sp>
        <p:nvSpPr>
          <p:cNvPr id="6" name="TextBox 5"/>
          <p:cNvSpPr txBox="1"/>
          <p:nvPr/>
        </p:nvSpPr>
        <p:spPr>
          <a:xfrm>
            <a:off x="6318731" y="1866096"/>
            <a:ext cx="2834368" cy="954107"/>
          </a:xfrm>
          <a:prstGeom prst="rect">
            <a:avLst/>
          </a:prstGeom>
          <a:noFill/>
        </p:spPr>
        <p:txBody>
          <a:bodyPr wrap="square" rtlCol="0">
            <a:spAutoFit/>
          </a:bodyPr>
          <a:lstStyle/>
          <a:p>
            <a:pPr algn="ctr"/>
            <a:r>
              <a:rPr lang="en-US" sz="2800" dirty="0"/>
              <a:t>John Hancock:</a:t>
            </a:r>
          </a:p>
          <a:p>
            <a:pPr algn="ctr"/>
            <a:r>
              <a:rPr lang="en-US" sz="2800" dirty="0"/>
              <a:t>The Wallet</a:t>
            </a:r>
          </a:p>
        </p:txBody>
      </p:sp>
      <p:sp>
        <p:nvSpPr>
          <p:cNvPr id="7" name="TextBox 6"/>
          <p:cNvSpPr txBox="1"/>
          <p:nvPr/>
        </p:nvSpPr>
        <p:spPr>
          <a:xfrm>
            <a:off x="152400" y="85916"/>
            <a:ext cx="2514600" cy="954107"/>
          </a:xfrm>
          <a:prstGeom prst="rect">
            <a:avLst/>
          </a:prstGeom>
          <a:noFill/>
        </p:spPr>
        <p:txBody>
          <a:bodyPr wrap="square" rtlCol="0">
            <a:spAutoFit/>
          </a:bodyPr>
          <a:lstStyle/>
          <a:p>
            <a:pPr algn="ctr"/>
            <a:r>
              <a:rPr lang="en-US" sz="2800" dirty="0"/>
              <a:t>James Otis:</a:t>
            </a:r>
          </a:p>
          <a:p>
            <a:pPr algn="ctr"/>
            <a:r>
              <a:rPr lang="en-US" sz="2800" dirty="0"/>
              <a:t>The Mouth</a:t>
            </a:r>
          </a:p>
        </p:txBody>
      </p:sp>
      <p:pic>
        <p:nvPicPr>
          <p:cNvPr id="1026" name="Picture 2" descr="JosephWarrenByCopley.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5443" y="3534384"/>
            <a:ext cx="2670175" cy="332361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616971" y="5280108"/>
            <a:ext cx="2514600" cy="954107"/>
          </a:xfrm>
          <a:prstGeom prst="rect">
            <a:avLst/>
          </a:prstGeom>
          <a:noFill/>
        </p:spPr>
        <p:txBody>
          <a:bodyPr wrap="square" rtlCol="0">
            <a:spAutoFit/>
          </a:bodyPr>
          <a:lstStyle/>
          <a:p>
            <a:pPr algn="ctr"/>
            <a:r>
              <a:rPr lang="en-US" sz="2800" dirty="0"/>
              <a:t>Joseph Warren:</a:t>
            </a:r>
          </a:p>
          <a:p>
            <a:pPr algn="ctr"/>
            <a:r>
              <a:rPr lang="en-US" sz="2800" dirty="0"/>
              <a:t>The Figurehead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Oval 2"/>
          <p:cNvSpPr/>
          <p:nvPr/>
        </p:nvSpPr>
        <p:spPr>
          <a:xfrm>
            <a:off x="1524000" y="2819400"/>
            <a:ext cx="2438400" cy="1066800"/>
          </a:xfrm>
          <a:prstGeom prst="ellipse">
            <a:avLst/>
          </a:prstGeom>
          <a:noFill/>
          <a:ln>
            <a:solidFill>
              <a:srgbClr val="D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6705600" y="3657600"/>
            <a:ext cx="2438400" cy="1066800"/>
          </a:xfrm>
          <a:prstGeom prst="ellipse">
            <a:avLst/>
          </a:prstGeom>
          <a:noFill/>
          <a:ln>
            <a:solidFill>
              <a:srgbClr val="D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47525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4813" y="17489"/>
            <a:ext cx="8839200" cy="2246769"/>
          </a:xfrm>
          <a:prstGeom prst="rect">
            <a:avLst/>
          </a:prstGeom>
          <a:noFill/>
        </p:spPr>
        <p:txBody>
          <a:bodyPr wrap="square" rtlCol="0">
            <a:spAutoFit/>
          </a:bodyPr>
          <a:lstStyle/>
          <a:p>
            <a:r>
              <a:rPr lang="en-US" sz="2800" b="1" i="1" dirty="0"/>
              <a:t>Stamp Act Congress</a:t>
            </a:r>
            <a:r>
              <a:rPr lang="en-US" sz="2800" b="1" dirty="0"/>
              <a:t>: Meeting in New York City of representatives from 9 colonies to coordinate protests over the Stamp Act. </a:t>
            </a:r>
          </a:p>
          <a:p>
            <a:r>
              <a:rPr lang="en-US" sz="2800" b="1" i="1" dirty="0"/>
              <a:t>Declaration of Rights and Grievances</a:t>
            </a:r>
            <a:r>
              <a:rPr lang="en-US" sz="2800" b="1" dirty="0"/>
              <a:t>: Document that contained colonial protests about the Stamp Act.</a:t>
            </a:r>
          </a:p>
        </p:txBody>
      </p:sp>
      <p:sp>
        <p:nvSpPr>
          <p:cNvPr id="3" name="TextBox 2"/>
          <p:cNvSpPr txBox="1"/>
          <p:nvPr/>
        </p:nvSpPr>
        <p:spPr>
          <a:xfrm>
            <a:off x="284813" y="2264258"/>
            <a:ext cx="8590613" cy="4524315"/>
          </a:xfrm>
          <a:prstGeom prst="rect">
            <a:avLst/>
          </a:prstGeom>
          <a:blipFill>
            <a:blip r:embed="rId2"/>
            <a:stretch>
              <a:fillRect/>
            </a:stretch>
          </a:blipFill>
          <a:ln>
            <a:solidFill>
              <a:schemeClr val="tx1"/>
            </a:solidFill>
          </a:ln>
        </p:spPr>
        <p:txBody>
          <a:bodyPr wrap="square" rtlCol="0">
            <a:spAutoFit/>
          </a:bodyPr>
          <a:lstStyle/>
          <a:p>
            <a:pPr marL="514350" indent="-514350">
              <a:buAutoNum type="arabicPeriod"/>
            </a:pPr>
            <a:r>
              <a:rPr lang="en-US" sz="3200" dirty="0">
                <a:latin typeface="Vivaldi" panose="03020602050506090804" pitchFamily="66" charset="0"/>
              </a:rPr>
              <a:t>Colonists owed the Crown the same allegiance owed by other royal subjects</a:t>
            </a:r>
          </a:p>
          <a:p>
            <a:pPr marL="514350" indent="-514350">
              <a:buAutoNum type="arabicPeriod"/>
            </a:pPr>
            <a:r>
              <a:rPr lang="en-US" sz="3200" dirty="0">
                <a:latin typeface="Vivaldi" panose="03020602050506090804" pitchFamily="66" charset="0"/>
              </a:rPr>
              <a:t>Colonist owed Parliament all due subordination</a:t>
            </a:r>
          </a:p>
          <a:p>
            <a:pPr marL="514350" indent="-514350">
              <a:buAutoNum type="arabicPeriod"/>
            </a:pPr>
            <a:r>
              <a:rPr lang="en-US" sz="3200" dirty="0">
                <a:latin typeface="Vivaldi" panose="03020602050506090804" pitchFamily="66" charset="0"/>
              </a:rPr>
              <a:t>Colonists possessed all the rights of Englishmen</a:t>
            </a:r>
          </a:p>
          <a:p>
            <a:pPr marL="514350" indent="-514350">
              <a:buAutoNum type="arabicPeriod"/>
            </a:pPr>
            <a:r>
              <a:rPr lang="en-US" sz="3200" dirty="0">
                <a:latin typeface="Vivaldi" panose="03020602050506090804" pitchFamily="66" charset="0"/>
              </a:rPr>
              <a:t>Trial by jury is a right</a:t>
            </a:r>
          </a:p>
          <a:p>
            <a:pPr marL="514350" indent="-514350">
              <a:buAutoNum type="arabicPeriod"/>
            </a:pPr>
            <a:r>
              <a:rPr lang="en-US" sz="3200" dirty="0">
                <a:latin typeface="Vivaldi" panose="03020602050506090804" pitchFamily="66" charset="0"/>
              </a:rPr>
              <a:t>Use of Admiralty courts was abusive</a:t>
            </a:r>
          </a:p>
          <a:p>
            <a:pPr marL="514350" indent="-514350">
              <a:buAutoNum type="arabicPeriod"/>
            </a:pPr>
            <a:r>
              <a:rPr lang="en-US" sz="3200" dirty="0">
                <a:latin typeface="Vivaldi" panose="03020602050506090804" pitchFamily="66" charset="0"/>
              </a:rPr>
              <a:t>Without voting rights, Parliament could not represent colonists</a:t>
            </a:r>
          </a:p>
          <a:p>
            <a:pPr marL="514350" indent="-514350">
              <a:buAutoNum type="arabicPeriod"/>
            </a:pPr>
            <a:r>
              <a:rPr lang="en-US" sz="3200" dirty="0">
                <a:latin typeface="Vivaldi" panose="03020602050506090804" pitchFamily="66" charset="0"/>
              </a:rPr>
              <a:t>There should be no taxation without representation</a:t>
            </a:r>
          </a:p>
          <a:p>
            <a:pPr marL="514350" indent="-514350">
              <a:buAutoNum type="arabicPeriod"/>
            </a:pPr>
            <a:r>
              <a:rPr lang="en-US" sz="3200" dirty="0">
                <a:latin typeface="Vivaldi" panose="03020602050506090804" pitchFamily="66" charset="0"/>
              </a:rPr>
              <a:t>Only colonial assemblies had the right to tax the colonies.</a:t>
            </a:r>
          </a:p>
        </p:txBody>
      </p:sp>
    </p:spTree>
    <p:extLst>
      <p:ext uri="{BB962C8B-B14F-4D97-AF65-F5344CB8AC3E}">
        <p14:creationId xmlns:p14="http://schemas.microsoft.com/office/powerpoint/2010/main" val="22691361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09600" y="152400"/>
            <a:ext cx="7467600" cy="685800"/>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dirty="0">
                <a:ln>
                  <a:noFill/>
                </a:ln>
                <a:solidFill>
                  <a:schemeClr val="tx1"/>
                </a:solidFill>
                <a:effectLst/>
                <a:uLnTx/>
                <a:uFillTx/>
                <a:latin typeface="Book Antiqua" pitchFamily="18" charset="0"/>
                <a:ea typeface="+mj-ea"/>
                <a:cs typeface="+mj-cs"/>
              </a:rPr>
              <a:t>1765: Stamp Act</a:t>
            </a:r>
          </a:p>
        </p:txBody>
      </p:sp>
      <p:sp>
        <p:nvSpPr>
          <p:cNvPr id="3" name="Subtitle 2"/>
          <p:cNvSpPr txBox="1">
            <a:spLocks/>
          </p:cNvSpPr>
          <p:nvPr/>
        </p:nvSpPr>
        <p:spPr>
          <a:xfrm>
            <a:off x="4419600" y="4419600"/>
            <a:ext cx="4724400" cy="2438400"/>
          </a:xfrm>
          <a:prstGeom prst="rect">
            <a:avLst/>
          </a:prstGeom>
        </p:spPr>
        <p:txBody>
          <a:bodyPr>
            <a:normAutofit fontScale="92500" lnSpcReduction="2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a:ln>
                  <a:noFill/>
                </a:ln>
                <a:solidFill>
                  <a:schemeClr val="tx1"/>
                </a:solidFill>
                <a:effectLst/>
                <a:uLnTx/>
                <a:uFillTx/>
                <a:latin typeface="+mn-lt"/>
                <a:ea typeface="+mn-ea"/>
                <a:cs typeface="+mn-cs"/>
              </a:rPr>
              <a:t>A</a:t>
            </a:r>
            <a:r>
              <a:rPr kumimoji="0" lang="en-US" sz="3200" b="0" i="0" u="none" strike="noStrike" kern="1200" cap="none" spc="0" normalizeH="0" noProof="0" dirty="0">
                <a:ln>
                  <a:noFill/>
                </a:ln>
                <a:solidFill>
                  <a:schemeClr val="tx1"/>
                </a:solidFill>
                <a:effectLst/>
                <a:uLnTx/>
                <a:uFillTx/>
                <a:latin typeface="+mn-lt"/>
                <a:ea typeface="+mn-ea"/>
                <a:cs typeface="+mn-cs"/>
              </a:rPr>
              <a:t> tax on all paper, legal documents, newspapers, books, playing cards, etc</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3200" baseline="0" dirty="0"/>
              <a:t>All paper must have a stamp on it that proves</a:t>
            </a:r>
            <a:r>
              <a:rPr lang="en-US" sz="3200" dirty="0"/>
              <a:t> the tax has been paid</a:t>
            </a: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pic>
        <p:nvPicPr>
          <p:cNvPr id="6" name="Picture 5" descr="stampact.jpg"/>
          <p:cNvPicPr>
            <a:picLocks noChangeAspect="1"/>
          </p:cNvPicPr>
          <p:nvPr/>
        </p:nvPicPr>
        <p:blipFill>
          <a:blip r:embed="rId2" cstate="print"/>
          <a:stretch>
            <a:fillRect/>
          </a:stretch>
        </p:blipFill>
        <p:spPr>
          <a:xfrm>
            <a:off x="4876800" y="990600"/>
            <a:ext cx="3124200" cy="3322728"/>
          </a:xfrm>
          <a:prstGeom prst="rect">
            <a:avLst/>
          </a:prstGeom>
        </p:spPr>
      </p:pic>
      <p:pic>
        <p:nvPicPr>
          <p:cNvPr id="7" name="Picture 6" descr="stamp act.jpg"/>
          <p:cNvPicPr>
            <a:picLocks noChangeAspect="1"/>
          </p:cNvPicPr>
          <p:nvPr/>
        </p:nvPicPr>
        <p:blipFill>
          <a:blip r:embed="rId3" cstate="print"/>
          <a:stretch>
            <a:fillRect/>
          </a:stretch>
        </p:blipFill>
        <p:spPr>
          <a:xfrm>
            <a:off x="914400" y="1066800"/>
            <a:ext cx="2667000" cy="3070559"/>
          </a:xfrm>
          <a:prstGeom prst="rect">
            <a:avLst/>
          </a:prstGeom>
        </p:spPr>
      </p:pic>
      <p:pic>
        <p:nvPicPr>
          <p:cNvPr id="8" name="Picture 7" descr="4c.TaxStamp.jpg"/>
          <p:cNvPicPr>
            <a:picLocks noChangeAspect="1"/>
          </p:cNvPicPr>
          <p:nvPr/>
        </p:nvPicPr>
        <p:blipFill>
          <a:blip r:embed="rId4" cstate="print"/>
          <a:stretch>
            <a:fillRect/>
          </a:stretch>
        </p:blipFill>
        <p:spPr>
          <a:xfrm>
            <a:off x="914400" y="4324350"/>
            <a:ext cx="2667000" cy="2533650"/>
          </a:xfrm>
          <a:prstGeom prst="rect">
            <a:avLst/>
          </a:prstGeom>
        </p:spPr>
      </p:pic>
      <p:sp>
        <p:nvSpPr>
          <p:cNvPr id="4" name="TextBox 3"/>
          <p:cNvSpPr txBox="1"/>
          <p:nvPr/>
        </p:nvSpPr>
        <p:spPr>
          <a:xfrm rot="20084698">
            <a:off x="-128794" y="2715172"/>
            <a:ext cx="9151864" cy="1446550"/>
          </a:xfrm>
          <a:prstGeom prst="rect">
            <a:avLst/>
          </a:prstGeom>
          <a:noFill/>
        </p:spPr>
        <p:txBody>
          <a:bodyPr wrap="none" rtlCol="0">
            <a:spAutoFit/>
          </a:bodyPr>
          <a:lstStyle/>
          <a:p>
            <a:r>
              <a:rPr lang="en-US" sz="8800" dirty="0">
                <a:solidFill>
                  <a:srgbClr val="C00000"/>
                </a:solidFill>
                <a:latin typeface="Stencil" panose="040409050D0802020404" pitchFamily="82" charset="0"/>
              </a:rPr>
              <a:t>REPEALED - 1766</a:t>
            </a: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43400" y="4060958"/>
            <a:ext cx="4550876" cy="2663536"/>
          </a:xfrm>
          <a:prstGeom prst="rect">
            <a:avLst/>
          </a:prstGeom>
        </p:spPr>
      </p:pic>
      <p:sp>
        <p:nvSpPr>
          <p:cNvPr id="9" name="TextBox 8"/>
          <p:cNvSpPr txBox="1"/>
          <p:nvPr/>
        </p:nvSpPr>
        <p:spPr>
          <a:xfrm>
            <a:off x="4779041" y="4196656"/>
            <a:ext cx="3437479" cy="523220"/>
          </a:xfrm>
          <a:prstGeom prst="rect">
            <a:avLst/>
          </a:prstGeom>
          <a:noFill/>
        </p:spPr>
        <p:txBody>
          <a:bodyPr wrap="none" rtlCol="0">
            <a:spAutoFit/>
          </a:bodyPr>
          <a:lstStyle/>
          <a:p>
            <a:r>
              <a:rPr lang="en-US" sz="2800" dirty="0"/>
              <a:t>Declaratory Act - 1766</a:t>
            </a:r>
          </a:p>
        </p:txBody>
      </p:sp>
      <p:sp>
        <p:nvSpPr>
          <p:cNvPr id="10" name="TextBox 9"/>
          <p:cNvSpPr txBox="1"/>
          <p:nvPr/>
        </p:nvSpPr>
        <p:spPr>
          <a:xfrm>
            <a:off x="4814018" y="4826148"/>
            <a:ext cx="3679159" cy="1384995"/>
          </a:xfrm>
          <a:prstGeom prst="rect">
            <a:avLst/>
          </a:prstGeom>
          <a:noFill/>
        </p:spPr>
        <p:txBody>
          <a:bodyPr wrap="square" rtlCol="0">
            <a:spAutoFit/>
          </a:bodyPr>
          <a:lstStyle/>
          <a:p>
            <a:r>
              <a:rPr lang="en-US" sz="2800" dirty="0">
                <a:latin typeface="Blackadder ITC" panose="04020505051007020D02" pitchFamily="82" charset="0"/>
              </a:rPr>
              <a:t>PS: We still have the right to tax you on whatever we want, whenever we please….</a:t>
            </a:r>
          </a:p>
        </p:txBody>
      </p:sp>
    </p:spTree>
    <p:extLst>
      <p:ext uri="{BB962C8B-B14F-4D97-AF65-F5344CB8AC3E}">
        <p14:creationId xmlns:p14="http://schemas.microsoft.com/office/powerpoint/2010/main" val="2018347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09600" y="152400"/>
            <a:ext cx="7467600" cy="685800"/>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dirty="0">
                <a:ln>
                  <a:noFill/>
                </a:ln>
                <a:solidFill>
                  <a:schemeClr val="tx1"/>
                </a:solidFill>
                <a:effectLst/>
                <a:uLnTx/>
                <a:uFillTx/>
                <a:latin typeface="Book Antiqua" pitchFamily="18" charset="0"/>
                <a:ea typeface="+mj-ea"/>
                <a:cs typeface="+mj-cs"/>
              </a:rPr>
              <a:t>1767: Townshend Acts</a:t>
            </a:r>
          </a:p>
        </p:txBody>
      </p:sp>
      <p:sp>
        <p:nvSpPr>
          <p:cNvPr id="3" name="Subtitle 2"/>
          <p:cNvSpPr txBox="1">
            <a:spLocks/>
          </p:cNvSpPr>
          <p:nvPr/>
        </p:nvSpPr>
        <p:spPr>
          <a:xfrm>
            <a:off x="4419600" y="4419600"/>
            <a:ext cx="4724400" cy="2438400"/>
          </a:xfrm>
          <a:prstGeom prst="rect">
            <a:avLst/>
          </a:prstGeom>
        </p:spPr>
        <p:txBody>
          <a:bodyPr>
            <a:normAutofit fontScale="77500" lnSpcReduction="2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1" i="0" u="none" strike="noStrike" kern="1200" cap="none" spc="0" normalizeH="0" baseline="0" noProof="0" dirty="0">
                <a:ln>
                  <a:noFill/>
                </a:ln>
                <a:solidFill>
                  <a:schemeClr val="tx1"/>
                </a:solidFill>
                <a:effectLst/>
                <a:uLnTx/>
                <a:uFillTx/>
              </a:rPr>
              <a:t>A</a:t>
            </a:r>
            <a:r>
              <a:rPr kumimoji="0" lang="en-US" sz="3200" b="1" i="0" u="none" strike="noStrike" kern="1200" cap="none" spc="0" normalizeH="0" noProof="0" dirty="0">
                <a:ln>
                  <a:noFill/>
                </a:ln>
                <a:solidFill>
                  <a:schemeClr val="tx1"/>
                </a:solidFill>
                <a:effectLst/>
                <a:uLnTx/>
                <a:uFillTx/>
              </a:rPr>
              <a:t> tax on </a:t>
            </a:r>
            <a:r>
              <a:rPr lang="en-US" sz="3200" b="1" dirty="0"/>
              <a:t>glass, tea, paper, paint, lead, etc </a:t>
            </a:r>
            <a:r>
              <a:rPr lang="en-US" sz="3200" dirty="0"/>
              <a:t>– mostly imported from England</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3200" b="1" dirty="0"/>
              <a:t>Tax was paid in England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3200" dirty="0"/>
              <a:t>Designed to be a hidden tax, on luxury goods only the wealthy would ever purchase.</a:t>
            </a:r>
          </a:p>
        </p:txBody>
      </p:sp>
      <p:pic>
        <p:nvPicPr>
          <p:cNvPr id="10" name="Picture 9" descr="3628130063_0ab6cd5699.jpg"/>
          <p:cNvPicPr>
            <a:picLocks noChangeAspect="1"/>
          </p:cNvPicPr>
          <p:nvPr/>
        </p:nvPicPr>
        <p:blipFill>
          <a:blip r:embed="rId2" cstate="print"/>
          <a:stretch>
            <a:fillRect/>
          </a:stretch>
        </p:blipFill>
        <p:spPr>
          <a:xfrm>
            <a:off x="4648200" y="1219200"/>
            <a:ext cx="4347748" cy="2895600"/>
          </a:xfrm>
          <a:prstGeom prst="rect">
            <a:avLst/>
          </a:prstGeom>
        </p:spPr>
      </p:pic>
      <p:pic>
        <p:nvPicPr>
          <p:cNvPr id="11" name="Picture 10" descr="green-paint-bucket.jpg"/>
          <p:cNvPicPr>
            <a:picLocks noChangeAspect="1"/>
          </p:cNvPicPr>
          <p:nvPr/>
        </p:nvPicPr>
        <p:blipFill>
          <a:blip r:embed="rId3" cstate="print"/>
          <a:stretch>
            <a:fillRect/>
          </a:stretch>
        </p:blipFill>
        <p:spPr>
          <a:xfrm>
            <a:off x="0" y="3810000"/>
            <a:ext cx="2286000" cy="3048000"/>
          </a:xfrm>
          <a:prstGeom prst="rect">
            <a:avLst/>
          </a:prstGeom>
        </p:spPr>
      </p:pic>
      <p:pic>
        <p:nvPicPr>
          <p:cNvPr id="12" name="Picture 11" descr="lead.jpg"/>
          <p:cNvPicPr>
            <a:picLocks noChangeAspect="1"/>
          </p:cNvPicPr>
          <p:nvPr/>
        </p:nvPicPr>
        <p:blipFill>
          <a:blip r:embed="rId4" cstate="print"/>
          <a:stretch>
            <a:fillRect/>
          </a:stretch>
        </p:blipFill>
        <p:spPr>
          <a:xfrm>
            <a:off x="2133600" y="4191000"/>
            <a:ext cx="2244725" cy="2667000"/>
          </a:xfrm>
          <a:prstGeom prst="rect">
            <a:avLst/>
          </a:prstGeom>
        </p:spPr>
      </p:pic>
      <p:pic>
        <p:nvPicPr>
          <p:cNvPr id="13" name="Picture 12" descr="teacup2.jpg"/>
          <p:cNvPicPr>
            <a:picLocks noChangeAspect="1"/>
          </p:cNvPicPr>
          <p:nvPr/>
        </p:nvPicPr>
        <p:blipFill>
          <a:blip r:embed="rId5" cstate="print"/>
          <a:stretch>
            <a:fillRect/>
          </a:stretch>
        </p:blipFill>
        <p:spPr>
          <a:xfrm>
            <a:off x="457200" y="990600"/>
            <a:ext cx="3708400" cy="27813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96C0F0"/>
        </a:solidFill>
        <a:effectLst/>
      </p:bgPr>
    </p:bg>
    <p:spTree>
      <p:nvGrpSpPr>
        <p:cNvPr id="1" name=""/>
        <p:cNvGrpSpPr/>
        <p:nvPr/>
      </p:nvGrpSpPr>
      <p:grpSpPr>
        <a:xfrm>
          <a:off x="0" y="0"/>
          <a:ext cx="0" cy="0"/>
          <a:chOff x="0" y="0"/>
          <a:chExt cx="0" cy="0"/>
        </a:xfrm>
      </p:grpSpPr>
      <p:sp>
        <p:nvSpPr>
          <p:cNvPr id="2" name="Title 1"/>
          <p:cNvSpPr txBox="1">
            <a:spLocks/>
          </p:cNvSpPr>
          <p:nvPr/>
        </p:nvSpPr>
        <p:spPr>
          <a:xfrm>
            <a:off x="609600" y="152400"/>
            <a:ext cx="7467600" cy="685800"/>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6000" b="0" i="0" u="none" strike="noStrike" kern="1200" cap="none" spc="0" normalizeH="0" baseline="0" noProof="0" dirty="0">
              <a:ln>
                <a:noFill/>
              </a:ln>
              <a:solidFill>
                <a:schemeClr val="tx1"/>
              </a:solidFill>
              <a:effectLst/>
              <a:uLnTx/>
              <a:uFillTx/>
              <a:latin typeface="Caslon Antique" pitchFamily="18" charset="0"/>
              <a:ea typeface="+mj-ea"/>
              <a:cs typeface="+mj-cs"/>
            </a:endParaRPr>
          </a:p>
        </p:txBody>
      </p:sp>
      <p:sp>
        <p:nvSpPr>
          <p:cNvPr id="7" name="Rectangle 6"/>
          <p:cNvSpPr/>
          <p:nvPr/>
        </p:nvSpPr>
        <p:spPr>
          <a:xfrm>
            <a:off x="4479635" y="2967335"/>
            <a:ext cx="184730" cy="923330"/>
          </a:xfrm>
          <a:prstGeom prst="rect">
            <a:avLst/>
          </a:prstGeom>
          <a:noFill/>
        </p:spPr>
        <p:txBody>
          <a:bodyPr wrap="none" lIns="91440" tIns="45720" rIns="91440" bIns="45720">
            <a:spAutoFit/>
          </a:bodyPr>
          <a:lstStyle/>
          <a:p>
            <a:pPr algn="ctr"/>
            <a:endParaRPr lang="en-US" sz="5400" b="1" cap="none" spc="0"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pic>
        <p:nvPicPr>
          <p:cNvPr id="1026" name="Picture 2" descr="https://upload.wikimedia.org/wikipedia/commons/3/32/Statue_of_James_Otis_Jr_in_Barnstabl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676" y="0"/>
            <a:ext cx="4094671" cy="6118473"/>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p:cNvSpPr txBox="1">
            <a:spLocks/>
          </p:cNvSpPr>
          <p:nvPr/>
        </p:nvSpPr>
        <p:spPr>
          <a:xfrm>
            <a:off x="0" y="5029200"/>
            <a:ext cx="9144000" cy="1828800"/>
          </a:xfrm>
          <a:prstGeom prst="rect">
            <a:avLst/>
          </a:prstGeom>
          <a:solidFill>
            <a:schemeClr val="bg2">
              <a:lumMod val="90000"/>
            </a:schemeClr>
          </a:solidFill>
        </p:spPr>
        <p:txBody>
          <a:bodyPr>
            <a:normAutofit fontScale="92500" lnSpcReduction="1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3200" dirty="0">
                <a:ln>
                  <a:solidFill>
                    <a:schemeClr val="tx1"/>
                  </a:solidFill>
                </a:ln>
              </a:rPr>
              <a:t>Led to widespread use of </a:t>
            </a:r>
            <a:r>
              <a:rPr kumimoji="0" lang="en-US" sz="3200" i="0" u="none" strike="noStrike" kern="1200" cap="none" spc="0" normalizeH="0" noProof="0" dirty="0">
                <a:ln>
                  <a:solidFill>
                    <a:schemeClr val="tx1"/>
                  </a:solidFill>
                </a:ln>
                <a:effectLst/>
                <a:uLnTx/>
                <a:uFillTx/>
              </a:rPr>
              <a:t> </a:t>
            </a:r>
            <a:r>
              <a:rPr kumimoji="0" lang="en-US" sz="3200" b="1" i="0" u="none" strike="noStrike" kern="1200" cap="none" spc="0" normalizeH="0" noProof="0" dirty="0">
                <a:ln>
                  <a:solidFill>
                    <a:schemeClr val="tx1"/>
                  </a:solidFill>
                </a:ln>
                <a:effectLst/>
                <a:uLnTx/>
                <a:uFillTx/>
                <a:latin typeface="+mn-lt"/>
                <a:ea typeface="+mn-ea"/>
                <a:cs typeface="+mn-cs"/>
              </a:rPr>
              <a:t>“writs of assistance”: general search warrants that allowed officials to search shops, warehouses, ships, or private homes for smuggled goods for no given reason</a:t>
            </a:r>
          </a:p>
        </p:txBody>
      </p:sp>
      <p:sp>
        <p:nvSpPr>
          <p:cNvPr id="9" name="Oval Callout 8"/>
          <p:cNvSpPr/>
          <p:nvPr/>
        </p:nvSpPr>
        <p:spPr>
          <a:xfrm>
            <a:off x="4027084" y="152400"/>
            <a:ext cx="4547221" cy="4606677"/>
          </a:xfrm>
          <a:prstGeom prst="wedgeEllipseCallout">
            <a:avLst>
              <a:gd name="adj1" fmla="val -87009"/>
              <a:gd name="adj2" fmla="val -2318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4419636" y="390942"/>
            <a:ext cx="3762116" cy="3970318"/>
          </a:xfrm>
          <a:prstGeom prst="rect">
            <a:avLst/>
          </a:prstGeom>
          <a:noFill/>
        </p:spPr>
        <p:txBody>
          <a:bodyPr wrap="square" rtlCol="0">
            <a:spAutoFit/>
          </a:bodyPr>
          <a:lstStyle/>
          <a:p>
            <a:pPr algn="ctr"/>
            <a:r>
              <a:rPr lang="en-US" dirty="0"/>
              <a:t>A man’s house is his </a:t>
            </a:r>
          </a:p>
          <a:p>
            <a:pPr algn="ctr"/>
            <a:r>
              <a:rPr lang="en-US" dirty="0"/>
              <a:t>castle; and whilst he is quiet, </a:t>
            </a:r>
          </a:p>
          <a:p>
            <a:pPr algn="ctr"/>
            <a:r>
              <a:rPr lang="en-US" dirty="0"/>
              <a:t>he is as well guarded as a prince in his castle. This writ, if it should be declared legal, would totally annihilate this privilege. Custom-house officers may enter our houses when they please; we are commanded to permit their entry. Their menial servants may enter, may break locks, bars, and everything in their way; and whether they break through malice or revenge, no man, no court may inquire.</a:t>
            </a:r>
            <a:endParaRPr lang="en-US" dirty="0">
              <a:latin typeface="Baskerville Old Face" pitchFamily="18"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LadiesofEdenton.jpg"/>
          <p:cNvPicPr>
            <a:picLocks noChangeAspect="1"/>
          </p:cNvPicPr>
          <p:nvPr/>
        </p:nvPicPr>
        <p:blipFill>
          <a:blip r:embed="rId2" cstate="print"/>
          <a:stretch>
            <a:fillRect/>
          </a:stretch>
        </p:blipFill>
        <p:spPr>
          <a:xfrm>
            <a:off x="685800" y="1447800"/>
            <a:ext cx="3962400" cy="5248212"/>
          </a:xfrm>
          <a:prstGeom prst="rect">
            <a:avLst/>
          </a:prstGeom>
        </p:spPr>
      </p:pic>
      <p:sp>
        <p:nvSpPr>
          <p:cNvPr id="2" name="TextBox 1"/>
          <p:cNvSpPr txBox="1"/>
          <p:nvPr/>
        </p:nvSpPr>
        <p:spPr>
          <a:xfrm>
            <a:off x="228600" y="228600"/>
            <a:ext cx="8915400" cy="1077218"/>
          </a:xfrm>
          <a:prstGeom prst="rect">
            <a:avLst/>
          </a:prstGeom>
          <a:noFill/>
        </p:spPr>
        <p:txBody>
          <a:bodyPr wrap="square" rtlCol="0">
            <a:spAutoFit/>
          </a:bodyPr>
          <a:lstStyle/>
          <a:p>
            <a:pPr algn="ctr"/>
            <a:r>
              <a:rPr lang="en-US" sz="3200" dirty="0">
                <a:latin typeface="Book Antiqua" pitchFamily="18" charset="0"/>
              </a:rPr>
              <a:t>Reaction: Riots, protests, boycotts </a:t>
            </a:r>
          </a:p>
          <a:p>
            <a:pPr algn="ctr"/>
            <a:r>
              <a:rPr lang="en-US" sz="3200" dirty="0">
                <a:latin typeface="Book Antiqua" pitchFamily="18" charset="0"/>
              </a:rPr>
              <a:t>(many led by women)</a:t>
            </a:r>
          </a:p>
        </p:txBody>
      </p:sp>
      <p:pic>
        <p:nvPicPr>
          <p:cNvPr id="10" name="Picture 9" descr="sam-adams.jpg"/>
          <p:cNvPicPr>
            <a:picLocks noChangeAspect="1"/>
          </p:cNvPicPr>
          <p:nvPr/>
        </p:nvPicPr>
        <p:blipFill>
          <a:blip r:embed="rId3" cstate="print"/>
          <a:stretch>
            <a:fillRect/>
          </a:stretch>
        </p:blipFill>
        <p:spPr>
          <a:xfrm>
            <a:off x="76200" y="6096000"/>
            <a:ext cx="1905000" cy="1808544"/>
          </a:xfrm>
          <a:prstGeom prst="rect">
            <a:avLst/>
          </a:prstGeom>
        </p:spPr>
      </p:pic>
      <p:pic>
        <p:nvPicPr>
          <p:cNvPr id="12" name="Picture 11" descr="TarAndFeather.jpg"/>
          <p:cNvPicPr>
            <a:picLocks noChangeAspect="1"/>
          </p:cNvPicPr>
          <p:nvPr/>
        </p:nvPicPr>
        <p:blipFill>
          <a:blip r:embed="rId4" cstate="print"/>
          <a:stretch>
            <a:fillRect/>
          </a:stretch>
        </p:blipFill>
        <p:spPr>
          <a:xfrm>
            <a:off x="5334000" y="1549400"/>
            <a:ext cx="3810000" cy="5308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0" fill="hold"/>
                                        <p:tgtEl>
                                          <p:spTgt spid="10"/>
                                        </p:tgtEl>
                                        <p:attrNameLst>
                                          <p:attrName>ppt_x</p:attrName>
                                        </p:attrNameLst>
                                      </p:cBhvr>
                                      <p:tavLst>
                                        <p:tav tm="0">
                                          <p:val>
                                            <p:strVal val="#ppt_x"/>
                                          </p:val>
                                        </p:tav>
                                        <p:tav tm="100000">
                                          <p:val>
                                            <p:strVal val="#ppt_x"/>
                                          </p:val>
                                        </p:tav>
                                      </p:tavLst>
                                    </p:anim>
                                    <p:anim calcmode="lin" valueType="num">
                                      <p:cBhvr additive="base">
                                        <p:cTn id="8" dur="5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olonial Trade Ch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81000"/>
            <a:ext cx="8153400" cy="62011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37138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724400" y="228600"/>
            <a:ext cx="4114800" cy="6400800"/>
          </a:xfrm>
          <a:prstGeom prst="rect">
            <a:avLst/>
          </a:prstGeom>
          <a:solidFill>
            <a:srgbClr val="D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p>
          <a:p>
            <a:pPr algn="ctr"/>
            <a:r>
              <a:rPr lang="en-US" sz="5400" dirty="0">
                <a:latin typeface="Gill Sans MT" pitchFamily="34" charset="0"/>
              </a:rPr>
              <a:t>KEEP CALM</a:t>
            </a:r>
          </a:p>
          <a:p>
            <a:pPr algn="ctr"/>
            <a:endParaRPr lang="en-US" sz="1200" dirty="0">
              <a:latin typeface="Gill Sans MT" pitchFamily="34" charset="0"/>
            </a:endParaRPr>
          </a:p>
          <a:p>
            <a:pPr algn="ctr"/>
            <a:r>
              <a:rPr lang="en-US" sz="4800" dirty="0">
                <a:latin typeface="Gill Sans MT" pitchFamily="34" charset="0"/>
              </a:rPr>
              <a:t>AND</a:t>
            </a:r>
          </a:p>
          <a:p>
            <a:pPr algn="ctr"/>
            <a:endParaRPr lang="en-US" sz="1200" dirty="0">
              <a:latin typeface="Gill Sans MT" pitchFamily="34" charset="0"/>
            </a:endParaRPr>
          </a:p>
          <a:p>
            <a:pPr algn="ctr"/>
            <a:r>
              <a:rPr lang="en-US" sz="5400" dirty="0">
                <a:latin typeface="Gill Sans MT" pitchFamily="34" charset="0"/>
              </a:rPr>
              <a:t>TAX THE COLONIES</a:t>
            </a:r>
          </a:p>
        </p:txBody>
      </p:sp>
      <p:pic>
        <p:nvPicPr>
          <p:cNvPr id="3" name="Picture 2" descr="keep-calm-crown-vector2-300x240.png"/>
          <p:cNvPicPr>
            <a:picLocks noChangeAspect="1"/>
          </p:cNvPicPr>
          <p:nvPr/>
        </p:nvPicPr>
        <p:blipFill>
          <a:blip r:embed="rId2" cstate="print"/>
          <a:stretch>
            <a:fillRect/>
          </a:stretch>
        </p:blipFill>
        <p:spPr>
          <a:xfrm>
            <a:off x="5791200" y="381000"/>
            <a:ext cx="2019300" cy="1615440"/>
          </a:xfrm>
          <a:prstGeom prst="rect">
            <a:avLst/>
          </a:prstGeom>
        </p:spPr>
      </p:pic>
      <p:pic>
        <p:nvPicPr>
          <p:cNvPr id="5" name="Picture 4" descr="uniquely-british.png"/>
          <p:cNvPicPr>
            <a:picLocks noChangeAspect="1"/>
          </p:cNvPicPr>
          <p:nvPr/>
        </p:nvPicPr>
        <p:blipFill>
          <a:blip r:embed="rId3" cstate="print"/>
          <a:stretch>
            <a:fillRect/>
          </a:stretch>
        </p:blipFill>
        <p:spPr>
          <a:xfrm>
            <a:off x="1028700" y="4919796"/>
            <a:ext cx="2667000" cy="1578545"/>
          </a:xfrm>
          <a:prstGeom prst="rect">
            <a:avLst/>
          </a:prstGeom>
        </p:spPr>
      </p:pic>
      <p:sp>
        <p:nvSpPr>
          <p:cNvPr id="7" name="Trapezoid 6"/>
          <p:cNvSpPr/>
          <p:nvPr/>
        </p:nvSpPr>
        <p:spPr>
          <a:xfrm>
            <a:off x="76200" y="990600"/>
            <a:ext cx="4419600" cy="3929196"/>
          </a:xfrm>
          <a:prstGeom prst="trapezoi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819150" y="1008668"/>
            <a:ext cx="3086100" cy="4216539"/>
          </a:xfrm>
          <a:prstGeom prst="rect">
            <a:avLst/>
          </a:prstGeom>
          <a:noFill/>
        </p:spPr>
        <p:txBody>
          <a:bodyPr wrap="square" rtlCol="0">
            <a:spAutoFit/>
          </a:bodyPr>
          <a:lstStyle/>
          <a:p>
            <a:endParaRPr lang="en-US" sz="2400" dirty="0"/>
          </a:p>
          <a:p>
            <a:pPr marL="342900" indent="-342900">
              <a:buFontTx/>
              <a:buAutoNum type="arabicPeriod"/>
            </a:pPr>
            <a:r>
              <a:rPr lang="en-US" sz="2000" dirty="0">
                <a:solidFill>
                  <a:schemeClr val="bg1"/>
                </a:solidFill>
              </a:rPr>
              <a:t>A huge (£140 million, $33 billion today) debt from the French and Indian War, much of which was spent to protect the colonies.</a:t>
            </a:r>
          </a:p>
          <a:p>
            <a:pPr marL="342900" indent="-342900">
              <a:buAutoNum type="arabicPeriod"/>
            </a:pPr>
            <a:r>
              <a:rPr lang="en-US" sz="2000" dirty="0">
                <a:solidFill>
                  <a:schemeClr val="bg1"/>
                </a:solidFill>
              </a:rPr>
              <a:t>Indians angry over perceived British insults and trespassing colonial settlers (Pontiac’s Rebellion).</a:t>
            </a:r>
          </a:p>
          <a:p>
            <a:pPr marL="342900" indent="-342900">
              <a:buAutoNum type="arabicPeriod"/>
            </a:pPr>
            <a:endParaRPr lang="en-US" sz="2400" dirty="0"/>
          </a:p>
        </p:txBody>
      </p:sp>
      <p:sp>
        <p:nvSpPr>
          <p:cNvPr id="9" name="Rectangle 8"/>
          <p:cNvSpPr/>
          <p:nvPr/>
        </p:nvSpPr>
        <p:spPr>
          <a:xfrm>
            <a:off x="457200" y="249810"/>
            <a:ext cx="3657600" cy="707886"/>
          </a:xfrm>
          <a:prstGeom prst="rect">
            <a:avLst/>
          </a:prstGeom>
        </p:spPr>
        <p:txBody>
          <a:bodyPr wrap="square">
            <a:spAutoFit/>
          </a:bodyPr>
          <a:lstStyle/>
          <a:p>
            <a:pPr algn="ctr"/>
            <a:r>
              <a:rPr lang="en-US" sz="4000" b="1" dirty="0">
                <a:ln w="22225">
                  <a:solidFill>
                    <a:schemeClr val="accent2"/>
                  </a:solidFill>
                  <a:prstDash val="solid"/>
                </a:ln>
                <a:solidFill>
                  <a:schemeClr val="accent2">
                    <a:lumMod val="40000"/>
                    <a:lumOff val="60000"/>
                  </a:schemeClr>
                </a:solidFill>
                <a:latin typeface="Blackadder ITC" panose="04020505051007020D02" pitchFamily="82" charset="0"/>
              </a:rPr>
              <a:t>British Problems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Liberty Tre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Rectangle 5"/>
          <p:cNvSpPr/>
          <p:nvPr/>
        </p:nvSpPr>
        <p:spPr>
          <a:xfrm>
            <a:off x="199296" y="160338"/>
            <a:ext cx="8378826" cy="1569660"/>
          </a:xfrm>
          <a:prstGeom prst="rect">
            <a:avLst/>
          </a:prstGeom>
        </p:spPr>
        <p:txBody>
          <a:bodyPr wrap="square">
            <a:spAutoFit/>
          </a:bodyPr>
          <a:lstStyle/>
          <a:p>
            <a:r>
              <a:rPr lang="en-US" sz="2400" b="1" dirty="0"/>
              <a:t>Massachusetts Circular Letter</a:t>
            </a:r>
            <a:r>
              <a:rPr lang="en-US" sz="2400" dirty="0"/>
              <a:t>: 1768 Statement by Adams &amp; Otis, approved by the MA government, </a:t>
            </a:r>
            <a:r>
              <a:rPr lang="en-US" sz="2400" b="1" dirty="0"/>
              <a:t>restating the colonial position that Parliament could not tax the colonies, and that they had the right to tax themselves.</a:t>
            </a:r>
          </a:p>
        </p:txBody>
      </p:sp>
      <p:pic>
        <p:nvPicPr>
          <p:cNvPr id="1026" name="Picture 2"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39212" y="1297503"/>
            <a:ext cx="3513772" cy="50196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953000" y="5867400"/>
            <a:ext cx="3810000"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0" y="5867400"/>
            <a:ext cx="9067800" cy="830997"/>
          </a:xfrm>
          <a:prstGeom prst="rect">
            <a:avLst/>
          </a:prstGeom>
          <a:noFill/>
        </p:spPr>
        <p:txBody>
          <a:bodyPr wrap="square" rtlCol="0">
            <a:spAutoFit/>
          </a:bodyPr>
          <a:lstStyle/>
          <a:p>
            <a:r>
              <a:rPr lang="en-US" sz="2400" dirty="0"/>
              <a:t>In response, the Royal Governor dismissed the MA assembly, and 4 regiment of troops were sent to occupy Boston.</a:t>
            </a:r>
          </a:p>
        </p:txBody>
      </p:sp>
      <p:sp>
        <p:nvSpPr>
          <p:cNvPr id="7" name="TextBox 6"/>
          <p:cNvSpPr txBox="1"/>
          <p:nvPr/>
        </p:nvSpPr>
        <p:spPr>
          <a:xfrm>
            <a:off x="195368" y="1914514"/>
            <a:ext cx="4731237" cy="3785652"/>
          </a:xfrm>
          <a:prstGeom prst="rect">
            <a:avLst/>
          </a:prstGeom>
          <a:blipFill>
            <a:blip r:embed="rId3"/>
            <a:tile tx="0" ty="0" sx="100000" sy="100000" flip="none" algn="tl"/>
          </a:blipFill>
        </p:spPr>
        <p:txBody>
          <a:bodyPr wrap="square" rtlCol="0">
            <a:spAutoFit/>
          </a:bodyPr>
          <a:lstStyle/>
          <a:p>
            <a:pPr algn="just" fontAlgn="base"/>
            <a:r>
              <a:rPr lang="en-US" sz="1600" i="1" dirty="0"/>
              <a:t>His Majesty’s American subjects, who acknowledge themselves bound by the ties of allegiance, have an equitable claim to the full enjoyment of the fundamental rules of the British constitution…that what a man has honestly acquired is absolutely his own, which he may freely give, but cannot be taken from him without his consent…It is, moreover, their humble opinion, which they express with the greatest deference to the wisdom of the Parliament, that the Acts made there, imposing duties on the people of this province, with the sole and express purpose of raising revenue, are infringements of their natural and constitutional rights; because they are not represented in the British Parliament, his Majesty’s Commons in Britain…</a:t>
            </a:r>
          </a:p>
        </p:txBody>
      </p:sp>
    </p:spTree>
    <p:extLst>
      <p:ext uri="{BB962C8B-B14F-4D97-AF65-F5344CB8AC3E}">
        <p14:creationId xmlns:p14="http://schemas.microsoft.com/office/powerpoint/2010/main" val="41653055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F100B"/>
        </a:solidFill>
        <a:effectLst/>
      </p:bgPr>
    </p:bg>
    <p:spTree>
      <p:nvGrpSpPr>
        <p:cNvPr id="1" name=""/>
        <p:cNvGrpSpPr/>
        <p:nvPr/>
      </p:nvGrpSpPr>
      <p:grpSpPr>
        <a:xfrm>
          <a:off x="0" y="0"/>
          <a:ext cx="0" cy="0"/>
          <a:chOff x="0" y="0"/>
          <a:chExt cx="0" cy="0"/>
        </a:xfrm>
      </p:grpSpPr>
      <p:sp>
        <p:nvSpPr>
          <p:cNvPr id="2" name="TextBox 1"/>
          <p:cNvSpPr txBox="1"/>
          <p:nvPr/>
        </p:nvSpPr>
        <p:spPr>
          <a:xfrm>
            <a:off x="228600" y="304800"/>
            <a:ext cx="7924800" cy="646331"/>
          </a:xfrm>
          <a:prstGeom prst="rect">
            <a:avLst/>
          </a:prstGeom>
          <a:noFill/>
        </p:spPr>
        <p:txBody>
          <a:bodyPr wrap="square" rtlCol="0">
            <a:spAutoFit/>
          </a:bodyPr>
          <a:lstStyle/>
          <a:p>
            <a:r>
              <a:rPr lang="en-US" sz="3600" dirty="0">
                <a:solidFill>
                  <a:schemeClr val="bg1"/>
                </a:solidFill>
                <a:latin typeface="Poor Richard" panose="02080502050505020702" pitchFamily="18" charset="0"/>
              </a:rPr>
              <a:t>The </a:t>
            </a:r>
            <a:r>
              <a:rPr lang="en-US" sz="3600" i="1" dirty="0">
                <a:solidFill>
                  <a:schemeClr val="bg1"/>
                </a:solidFill>
                <a:latin typeface="Poor Richard" panose="02080502050505020702" pitchFamily="18" charset="0"/>
              </a:rPr>
              <a:t>Liberty</a:t>
            </a:r>
            <a:r>
              <a:rPr lang="en-US" sz="3600" dirty="0">
                <a:solidFill>
                  <a:schemeClr val="bg1"/>
                </a:solidFill>
                <a:latin typeface="Poor Richard" panose="02080502050505020702" pitchFamily="18" charset="0"/>
              </a:rPr>
              <a:t> Affair:</a:t>
            </a:r>
          </a:p>
        </p:txBody>
      </p:sp>
      <p:pic>
        <p:nvPicPr>
          <p:cNvPr id="2050" name="Picture 2" descr="http://www.newenglandhistoricalsociety.com/wp-content/uploads/2015/12/liberty-affai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958847"/>
            <a:ext cx="11239791" cy="590686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810000" y="1295400"/>
            <a:ext cx="5029200" cy="4154984"/>
          </a:xfrm>
          <a:prstGeom prst="rect">
            <a:avLst/>
          </a:prstGeom>
          <a:noFill/>
        </p:spPr>
        <p:txBody>
          <a:bodyPr wrap="square" rtlCol="0">
            <a:spAutoFit/>
          </a:bodyPr>
          <a:lstStyle/>
          <a:p>
            <a:r>
              <a:rPr lang="en-US" sz="2400" dirty="0">
                <a:solidFill>
                  <a:schemeClr val="bg1"/>
                </a:solidFill>
              </a:rPr>
              <a:t>The Liberty, a ship owned by John Hancock, was seized by British officials on the suspicion that Hancock was smuggling taxed goods.</a:t>
            </a:r>
          </a:p>
          <a:p>
            <a:endParaRPr lang="en-US" sz="2400" dirty="0">
              <a:solidFill>
                <a:schemeClr val="bg1"/>
              </a:solidFill>
            </a:endParaRPr>
          </a:p>
          <a:p>
            <a:r>
              <a:rPr lang="en-US" sz="2400" dirty="0">
                <a:solidFill>
                  <a:schemeClr val="bg1"/>
                </a:solidFill>
              </a:rPr>
              <a:t>An angry mob attacked the British customs officials and drove them out of town.</a:t>
            </a:r>
          </a:p>
          <a:p>
            <a:endParaRPr lang="en-US" sz="2400" dirty="0">
              <a:solidFill>
                <a:schemeClr val="bg1"/>
              </a:solidFill>
            </a:endParaRPr>
          </a:p>
          <a:p>
            <a:r>
              <a:rPr lang="en-US" sz="2400" dirty="0">
                <a:solidFill>
                  <a:schemeClr val="bg1"/>
                </a:solidFill>
              </a:rPr>
              <a:t>Hancock was later cleared of the charges. </a:t>
            </a:r>
          </a:p>
        </p:txBody>
      </p:sp>
    </p:spTree>
    <p:extLst>
      <p:ext uri="{BB962C8B-B14F-4D97-AF65-F5344CB8AC3E}">
        <p14:creationId xmlns:p14="http://schemas.microsoft.com/office/powerpoint/2010/main" val="22540775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mp015.jpg">
            <a:hlinkClick r:id="rId2"/>
          </p:cNvPr>
          <p:cNvPicPr>
            <a:picLocks noChangeAspect="1"/>
          </p:cNvPicPr>
          <p:nvPr/>
        </p:nvPicPr>
        <p:blipFill>
          <a:blip r:embed="rId3" cstate="print"/>
          <a:stretch>
            <a:fillRect/>
          </a:stretch>
        </p:blipFill>
        <p:spPr>
          <a:xfrm>
            <a:off x="1143000" y="990600"/>
            <a:ext cx="6593216" cy="4876800"/>
          </a:xfrm>
          <a:prstGeom prst="rect">
            <a:avLst/>
          </a:prstGeom>
        </p:spPr>
      </p:pic>
      <p:sp>
        <p:nvSpPr>
          <p:cNvPr id="2" name="Title 1"/>
          <p:cNvSpPr txBox="1">
            <a:spLocks/>
          </p:cNvSpPr>
          <p:nvPr/>
        </p:nvSpPr>
        <p:spPr>
          <a:xfrm>
            <a:off x="0" y="152400"/>
            <a:ext cx="9144000" cy="685800"/>
          </a:xfrm>
          <a:prstGeom prst="rect">
            <a:avLst/>
          </a:prstGeo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6000" i="0" u="none" strike="noStrike" kern="1200" normalizeH="0" baseline="0" noProof="0" dirty="0">
                <a:ln w="11430"/>
                <a:uLnTx/>
                <a:uFillTx/>
                <a:latin typeface="Blackadder ITC" pitchFamily="82" charset="0"/>
                <a:ea typeface="+mj-ea"/>
                <a:cs typeface="+mj-cs"/>
                <a:hlinkClick r:id="rId4"/>
              </a:rPr>
              <a:t>1770:</a:t>
            </a:r>
            <a:r>
              <a:rPr kumimoji="0" lang="en-US" sz="6000" i="0" u="none" strike="noStrike" kern="1200" normalizeH="0" noProof="0" dirty="0">
                <a:ln w="11430"/>
                <a:uLnTx/>
                <a:uFillTx/>
                <a:latin typeface="Blackadder ITC" pitchFamily="82" charset="0"/>
                <a:ea typeface="+mj-ea"/>
                <a:cs typeface="+mj-cs"/>
                <a:hlinkClick r:id="rId4"/>
              </a:rPr>
              <a:t> “Boston Massacre”</a:t>
            </a:r>
            <a:endParaRPr kumimoji="0" lang="en-US" sz="6000" i="0" u="none" strike="noStrike" kern="1200" normalizeH="0" baseline="0" noProof="0" dirty="0">
              <a:ln w="11430"/>
              <a:uLnTx/>
              <a:uFillTx/>
              <a:latin typeface="Blackadder ITC" pitchFamily="82" charset="0"/>
              <a:ea typeface="+mj-ea"/>
              <a:cs typeface="+mj-cs"/>
            </a:endParaRPr>
          </a:p>
        </p:txBody>
      </p:sp>
      <p:sp>
        <p:nvSpPr>
          <p:cNvPr id="3" name="Subtitle 2"/>
          <p:cNvSpPr txBox="1">
            <a:spLocks/>
          </p:cNvSpPr>
          <p:nvPr/>
        </p:nvSpPr>
        <p:spPr>
          <a:xfrm>
            <a:off x="228600" y="5791200"/>
            <a:ext cx="8458200" cy="1752600"/>
          </a:xfrm>
          <a:prstGeom prst="rect">
            <a:avLst/>
          </a:prstGeom>
        </p:spPr>
        <p:txBody>
          <a:bodyPr>
            <a:normAutofit/>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1" i="0" u="none" strike="noStrike" kern="1200" cap="none" spc="0" normalizeH="0" baseline="0" noProof="0" dirty="0">
                <a:ln>
                  <a:noFill/>
                </a:ln>
                <a:solidFill>
                  <a:srgbClr val="FF0000"/>
                </a:solidFill>
                <a:effectLst/>
                <a:uLnTx/>
                <a:uFillTx/>
              </a:rPr>
              <a:t>British soldiers fire into a mob of rioting</a:t>
            </a:r>
            <a:r>
              <a:rPr kumimoji="0" lang="en-US" sz="3200" b="1" i="0" u="none" strike="noStrike" kern="1200" cap="none" spc="0" normalizeH="0" noProof="0" dirty="0">
                <a:ln>
                  <a:noFill/>
                </a:ln>
                <a:solidFill>
                  <a:srgbClr val="FF0000"/>
                </a:solidFill>
                <a:effectLst/>
                <a:uLnTx/>
                <a:uFillTx/>
              </a:rPr>
              <a:t> Bostonians, killing five</a:t>
            </a:r>
            <a:endParaRPr lang="en-US" sz="3200" b="1" dirty="0">
              <a:solidFill>
                <a:srgbClr val="FF0000"/>
              </a:solidFill>
            </a:endParaRPr>
          </a:p>
        </p:txBody>
      </p:sp>
      <p:pic>
        <p:nvPicPr>
          <p:cNvPr id="3074" name="Picture 2" descr="Image result for crispus attuck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46620" y="3848100"/>
            <a:ext cx="1661160" cy="1905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01868p1_1.jpg">
            <a:hlinkClick r:id="rId2"/>
          </p:cNvPr>
          <p:cNvPicPr>
            <a:picLocks noChangeAspect="1"/>
          </p:cNvPicPr>
          <p:nvPr/>
        </p:nvPicPr>
        <p:blipFill>
          <a:blip r:embed="rId3" cstate="print"/>
          <a:stretch>
            <a:fillRect/>
          </a:stretch>
        </p:blipFill>
        <p:spPr>
          <a:xfrm>
            <a:off x="1066800" y="-381000"/>
            <a:ext cx="7170899" cy="876300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9960601-1-06-boston-massacre-tombstone.jpg"/>
          <p:cNvPicPr>
            <a:picLocks noChangeAspect="1"/>
          </p:cNvPicPr>
          <p:nvPr/>
        </p:nvPicPr>
        <p:blipFill>
          <a:blip r:embed="rId2" cstate="print"/>
          <a:stretch>
            <a:fillRect/>
          </a:stretch>
        </p:blipFill>
        <p:spPr>
          <a:xfrm>
            <a:off x="381000" y="1600200"/>
            <a:ext cx="3184525" cy="4810192"/>
          </a:xfrm>
          <a:prstGeom prst="rect">
            <a:avLst/>
          </a:prstGeom>
        </p:spPr>
      </p:pic>
      <p:sp>
        <p:nvSpPr>
          <p:cNvPr id="2" name="TextBox 1"/>
          <p:cNvSpPr txBox="1"/>
          <p:nvPr/>
        </p:nvSpPr>
        <p:spPr>
          <a:xfrm>
            <a:off x="0" y="228600"/>
            <a:ext cx="9144000" cy="1077218"/>
          </a:xfrm>
          <a:prstGeom prst="rect">
            <a:avLst/>
          </a:prstGeom>
          <a:noFill/>
        </p:spPr>
        <p:txBody>
          <a:bodyPr wrap="square" rtlCol="0">
            <a:spAutoFit/>
          </a:bodyPr>
          <a:lstStyle/>
          <a:p>
            <a:pPr algn="ctr"/>
            <a:r>
              <a:rPr lang="en-US" sz="3200" dirty="0">
                <a:latin typeface="Book Antiqua" pitchFamily="18" charset="0"/>
              </a:rPr>
              <a:t>Reaction: Anti-British meetings across the colonies, propaganda spread through the Empire</a:t>
            </a:r>
          </a:p>
        </p:txBody>
      </p:sp>
      <p:pic>
        <p:nvPicPr>
          <p:cNvPr id="10" name="Picture 9" descr="sam-adams.jpg"/>
          <p:cNvPicPr>
            <a:picLocks noChangeAspect="1"/>
          </p:cNvPicPr>
          <p:nvPr/>
        </p:nvPicPr>
        <p:blipFill>
          <a:blip r:embed="rId3" cstate="print"/>
          <a:stretch>
            <a:fillRect/>
          </a:stretch>
        </p:blipFill>
        <p:spPr>
          <a:xfrm>
            <a:off x="0" y="5049456"/>
            <a:ext cx="1905000" cy="1808544"/>
          </a:xfrm>
          <a:prstGeom prst="rect">
            <a:avLst/>
          </a:prstGeom>
        </p:spPr>
      </p:pic>
      <p:pic>
        <p:nvPicPr>
          <p:cNvPr id="7" name="Picture 6" descr="c-bostonmassacre.jpg"/>
          <p:cNvPicPr>
            <a:picLocks noChangeAspect="1"/>
          </p:cNvPicPr>
          <p:nvPr/>
        </p:nvPicPr>
        <p:blipFill>
          <a:blip r:embed="rId4" cstate="print"/>
          <a:stretch>
            <a:fillRect/>
          </a:stretch>
        </p:blipFill>
        <p:spPr>
          <a:xfrm>
            <a:off x="3810000" y="1600200"/>
            <a:ext cx="5201176" cy="4724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0" fill="hold"/>
                                        <p:tgtEl>
                                          <p:spTgt spid="10"/>
                                        </p:tgtEl>
                                        <p:attrNameLst>
                                          <p:attrName>ppt_x</p:attrName>
                                        </p:attrNameLst>
                                      </p:cBhvr>
                                      <p:tavLst>
                                        <p:tav tm="0">
                                          <p:val>
                                            <p:strVal val="#ppt_x"/>
                                          </p:val>
                                        </p:tav>
                                        <p:tav tm="100000">
                                          <p:val>
                                            <p:strVal val="#ppt_x"/>
                                          </p:val>
                                        </p:tav>
                                      </p:tavLst>
                                    </p:anim>
                                    <p:anim calcmode="lin" valueType="num">
                                      <p:cBhvr additive="base">
                                        <p:cTn id="8" dur="5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http://ccrpa.org/km/Broad_arrow_28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2656254"/>
            <a:ext cx="4259790" cy="35052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nelma.org/wp-content/uploads/eastern_white_pine-web.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304800"/>
            <a:ext cx="2743200" cy="588053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203873" y="685800"/>
            <a:ext cx="3985643" cy="1077218"/>
          </a:xfrm>
          <a:prstGeom prst="rect">
            <a:avLst/>
          </a:prstGeom>
          <a:noFill/>
        </p:spPr>
        <p:txBody>
          <a:bodyPr wrap="none" rtlCol="0">
            <a:spAutoFit/>
          </a:bodyPr>
          <a:lstStyle/>
          <a:p>
            <a:pPr algn="ctr"/>
            <a:r>
              <a:rPr lang="en-US" sz="3200" dirty="0"/>
              <a:t>New Hampshire, 1772:</a:t>
            </a:r>
          </a:p>
          <a:p>
            <a:pPr algn="ctr"/>
            <a:r>
              <a:rPr lang="en-US" sz="3200" dirty="0"/>
              <a:t>Pine Tree Riot</a:t>
            </a:r>
          </a:p>
        </p:txBody>
      </p:sp>
    </p:spTree>
    <p:extLst>
      <p:ext uri="{BB962C8B-B14F-4D97-AF65-F5344CB8AC3E}">
        <p14:creationId xmlns:p14="http://schemas.microsoft.com/office/powerpoint/2010/main" val="9873299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rownellGaspee03.jpg"/>
          <p:cNvPicPr>
            <a:picLocks noChangeAspect="1"/>
          </p:cNvPicPr>
          <p:nvPr/>
        </p:nvPicPr>
        <p:blipFill>
          <a:blip r:embed="rId2" cstate="print"/>
          <a:stretch>
            <a:fillRect/>
          </a:stretch>
        </p:blipFill>
        <p:spPr>
          <a:xfrm>
            <a:off x="914400" y="1200150"/>
            <a:ext cx="7543800" cy="5657850"/>
          </a:xfrm>
          <a:prstGeom prst="rect">
            <a:avLst/>
          </a:prstGeom>
        </p:spPr>
      </p:pic>
      <p:sp>
        <p:nvSpPr>
          <p:cNvPr id="3" name="TextBox 2"/>
          <p:cNvSpPr txBox="1"/>
          <p:nvPr/>
        </p:nvSpPr>
        <p:spPr>
          <a:xfrm>
            <a:off x="1037705" y="381000"/>
            <a:ext cx="7297190" cy="584775"/>
          </a:xfrm>
          <a:prstGeom prst="rect">
            <a:avLst/>
          </a:prstGeom>
          <a:noFill/>
        </p:spPr>
        <p:txBody>
          <a:bodyPr wrap="none" rtlCol="0">
            <a:spAutoFit/>
          </a:bodyPr>
          <a:lstStyle/>
          <a:p>
            <a:pPr algn="ctr"/>
            <a:r>
              <a:rPr lang="en-US" sz="3200" dirty="0"/>
              <a:t>Rhode Island, 1772: Burning of the </a:t>
            </a:r>
            <a:r>
              <a:rPr lang="en-US" sz="3200" dirty="0" err="1"/>
              <a:t>Gaspée</a:t>
            </a:r>
            <a:endParaRPr lang="en-US" sz="320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09600" y="0"/>
            <a:ext cx="7467600" cy="685800"/>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0" i="0" u="none" strike="noStrike" kern="1200" cap="none" spc="0" normalizeH="0" baseline="0" noProof="0" dirty="0">
                <a:ln>
                  <a:noFill/>
                </a:ln>
                <a:solidFill>
                  <a:schemeClr val="tx1"/>
                </a:solidFill>
                <a:effectLst/>
                <a:uLnTx/>
                <a:uFillTx/>
                <a:latin typeface="Book Antiqua" pitchFamily="18" charset="0"/>
                <a:ea typeface="+mj-ea"/>
                <a:cs typeface="+mj-cs"/>
              </a:rPr>
              <a:t>1773: Tea Act</a:t>
            </a:r>
          </a:p>
        </p:txBody>
      </p:sp>
      <p:sp>
        <p:nvSpPr>
          <p:cNvPr id="3" name="Subtitle 2"/>
          <p:cNvSpPr txBox="1">
            <a:spLocks/>
          </p:cNvSpPr>
          <p:nvPr/>
        </p:nvSpPr>
        <p:spPr>
          <a:xfrm>
            <a:off x="5410200" y="4343400"/>
            <a:ext cx="3733800" cy="2133600"/>
          </a:xfrm>
          <a:prstGeom prst="rect">
            <a:avLst/>
          </a:prstGeom>
        </p:spPr>
        <p:txBody>
          <a:bodyPr>
            <a:normAutofit fontScale="85000" lnSpcReduction="1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1" i="0" u="none" strike="noStrike" kern="1200" cap="none" spc="0" normalizeH="0" noProof="0" dirty="0">
                <a:ln>
                  <a:noFill/>
                </a:ln>
                <a:effectLst/>
                <a:uLnTx/>
                <a:uFillTx/>
              </a:rPr>
              <a:t>Tax on tea is lowered, but </a:t>
            </a:r>
            <a:r>
              <a:rPr lang="en-US" sz="3200" b="1" dirty="0"/>
              <a:t>is enforced;</a:t>
            </a:r>
            <a:r>
              <a:rPr kumimoji="0" lang="en-US" sz="3200" b="1" i="0" u="none" strike="noStrike" kern="1200" cap="none" spc="0" normalizeH="0" noProof="0" dirty="0">
                <a:ln>
                  <a:noFill/>
                </a:ln>
                <a:effectLst/>
                <a:uLnTx/>
                <a:uFillTx/>
              </a:rPr>
              <a:t> must be bought from the British East India Company</a:t>
            </a:r>
          </a:p>
        </p:txBody>
      </p:sp>
      <p:pic>
        <p:nvPicPr>
          <p:cNvPr id="1026" name="Picture 2" descr="https://i.pinimg.com/564x/73/d9/17/73d9174074e4a2c8565eb6e5802edc1b.jpg">
            <a:extLst>
              <a:ext uri="{FF2B5EF4-FFF2-40B4-BE49-F238E27FC236}">
                <a16:creationId xmlns:a16="http://schemas.microsoft.com/office/drawing/2014/main" id="{940D0D23-AAF0-42C4-B9B5-85A38E3F76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2951" y="1168195"/>
            <a:ext cx="3829049" cy="52910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Image result for british east india company&quot;">
            <a:extLst>
              <a:ext uri="{FF2B5EF4-FFF2-40B4-BE49-F238E27FC236}">
                <a16:creationId xmlns:a16="http://schemas.microsoft.com/office/drawing/2014/main" id="{47D59D07-3204-4CDF-B9ED-AE943B453CF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05400" y="1219200"/>
            <a:ext cx="3731304" cy="2743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british east india company&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233"/>
            <a:ext cx="9292579" cy="68317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9478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oston-tea-party.jpg">
            <a:hlinkClick r:id="rId2"/>
          </p:cNvPr>
          <p:cNvPicPr>
            <a:picLocks noChangeAspect="1"/>
          </p:cNvPicPr>
          <p:nvPr/>
        </p:nvPicPr>
        <p:blipFill>
          <a:blip r:embed="rId3" cstate="print"/>
          <a:stretch>
            <a:fillRect/>
          </a:stretch>
        </p:blipFill>
        <p:spPr>
          <a:xfrm>
            <a:off x="685800" y="838200"/>
            <a:ext cx="7924800" cy="4519161"/>
          </a:xfrm>
          <a:prstGeom prst="rect">
            <a:avLst/>
          </a:prstGeom>
        </p:spPr>
      </p:pic>
      <p:sp>
        <p:nvSpPr>
          <p:cNvPr id="2" name="TextBox 1"/>
          <p:cNvSpPr txBox="1"/>
          <p:nvPr/>
        </p:nvSpPr>
        <p:spPr>
          <a:xfrm>
            <a:off x="228600" y="228600"/>
            <a:ext cx="8915400" cy="707886"/>
          </a:xfrm>
          <a:prstGeom prst="rect">
            <a:avLst/>
          </a:prstGeom>
          <a:noFill/>
        </p:spPr>
        <p:txBody>
          <a:bodyPr wrap="square" rtlCol="0">
            <a:spAutoFit/>
          </a:bodyPr>
          <a:lstStyle/>
          <a:p>
            <a:pPr algn="ctr"/>
            <a:r>
              <a:rPr lang="en-US" sz="4000" dirty="0">
                <a:latin typeface="Book Antiqua" pitchFamily="18" charset="0"/>
              </a:rPr>
              <a:t>Reaction: Boston Tea Party</a:t>
            </a:r>
          </a:p>
        </p:txBody>
      </p:sp>
      <p:sp>
        <p:nvSpPr>
          <p:cNvPr id="9" name="Subtitle 2"/>
          <p:cNvSpPr txBox="1">
            <a:spLocks/>
          </p:cNvSpPr>
          <p:nvPr/>
        </p:nvSpPr>
        <p:spPr>
          <a:xfrm>
            <a:off x="228600" y="5410200"/>
            <a:ext cx="8915400" cy="1447800"/>
          </a:xfrm>
          <a:prstGeom prst="rect">
            <a:avLst/>
          </a:prstGeom>
        </p:spPr>
        <p:txBody>
          <a:bodyPr>
            <a:normAutofit fontScale="92500" lnSpcReduction="1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1" i="0" u="none" strike="noStrike" kern="1200" cap="none" spc="0" normalizeH="0" noProof="0" dirty="0">
                <a:ln>
                  <a:noFill/>
                </a:ln>
                <a:effectLst/>
                <a:uLnTx/>
                <a:uFillTx/>
                <a:latin typeface="+mn-lt"/>
                <a:ea typeface="+mn-ea"/>
                <a:cs typeface="+mn-cs"/>
              </a:rPr>
              <a:t>Boston Sons of Liberty throw 342 chests of tea into Boston Harbor</a:t>
            </a:r>
            <a:r>
              <a:rPr kumimoji="0" lang="en-US" sz="3200" b="0" i="0" u="none" strike="noStrike" kern="1200" cap="none" spc="0" normalizeH="0" noProof="0" dirty="0">
                <a:ln>
                  <a:noFill/>
                </a:ln>
                <a:effectLst/>
                <a:uLnTx/>
                <a:uFillTx/>
                <a:latin typeface="+mn-lt"/>
                <a:ea typeface="+mn-ea"/>
                <a:cs typeface="+mn-cs"/>
              </a:rPr>
              <a:t> </a:t>
            </a:r>
            <a:r>
              <a:rPr lang="en-US" sz="3200" dirty="0"/>
              <a:t>(that’s 64 tons -18,523,000 cups of tea -  over $1,000,000 in today’s money !)</a:t>
            </a:r>
            <a:endParaRPr kumimoji="0" lang="en-US" sz="3200" b="0" i="0" u="none" strike="noStrike" kern="1200" cap="none" spc="0" normalizeH="0" noProof="0" dirty="0">
              <a:ln>
                <a:noFill/>
              </a:ln>
              <a:effectLst/>
              <a:uLnTx/>
              <a:uFillTx/>
              <a:latin typeface="+mn-lt"/>
              <a:ea typeface="+mn-ea"/>
              <a:cs typeface="+mn-cs"/>
            </a:endParaRPr>
          </a:p>
        </p:txBody>
      </p:sp>
      <p:pic>
        <p:nvPicPr>
          <p:cNvPr id="10" name="Picture 9" descr="sam-adams.jpg">
            <a:hlinkClick r:id="rId4"/>
          </p:cNvPr>
          <p:cNvPicPr>
            <a:picLocks noChangeAspect="1"/>
          </p:cNvPicPr>
          <p:nvPr/>
        </p:nvPicPr>
        <p:blipFill>
          <a:blip r:embed="rId5" cstate="print"/>
          <a:stretch>
            <a:fillRect/>
          </a:stretch>
        </p:blipFill>
        <p:spPr>
          <a:xfrm>
            <a:off x="0" y="5049456"/>
            <a:ext cx="1905000" cy="180854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0" fill="hold"/>
                                        <p:tgtEl>
                                          <p:spTgt spid="10"/>
                                        </p:tgtEl>
                                        <p:attrNameLst>
                                          <p:attrName>ppt_x</p:attrName>
                                        </p:attrNameLst>
                                      </p:cBhvr>
                                      <p:tavLst>
                                        <p:tav tm="0">
                                          <p:val>
                                            <p:strVal val="#ppt_x"/>
                                          </p:val>
                                        </p:tav>
                                        <p:tav tm="100000">
                                          <p:val>
                                            <p:strVal val="#ppt_x"/>
                                          </p:val>
                                        </p:tav>
                                      </p:tavLst>
                                    </p:anim>
                                    <p:anim calcmode="lin" valueType="num">
                                      <p:cBhvr additive="base">
                                        <p:cTn id="8" dur="5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13states.gif"/>
          <p:cNvPicPr>
            <a:picLocks noChangeAspect="1"/>
          </p:cNvPicPr>
          <p:nvPr/>
        </p:nvPicPr>
        <p:blipFill>
          <a:blip r:embed="rId2" cstate="print"/>
          <a:stretch>
            <a:fillRect/>
          </a:stretch>
        </p:blipFill>
        <p:spPr>
          <a:xfrm>
            <a:off x="-1295400" y="838200"/>
            <a:ext cx="8641005" cy="6019800"/>
          </a:xfrm>
          <a:prstGeom prst="rect">
            <a:avLst/>
          </a:prstGeom>
        </p:spPr>
      </p:pic>
      <p:sp>
        <p:nvSpPr>
          <p:cNvPr id="2" name="Title 1"/>
          <p:cNvSpPr>
            <a:spLocks noGrp="1"/>
          </p:cNvSpPr>
          <p:nvPr>
            <p:ph type="ctrTitle"/>
          </p:nvPr>
        </p:nvSpPr>
        <p:spPr>
          <a:xfrm>
            <a:off x="0" y="228600"/>
            <a:ext cx="7467600" cy="685800"/>
          </a:xfrm>
        </p:spPr>
        <p:txBody>
          <a:bodyPr>
            <a:noAutofit/>
          </a:bodyPr>
          <a:lstStyle/>
          <a:p>
            <a:r>
              <a:rPr lang="en-US" sz="4800" i="1" dirty="0">
                <a:latin typeface="Book Antiqua" pitchFamily="18" charset="0"/>
              </a:rPr>
              <a:t>1763: Proclamation Line</a:t>
            </a:r>
          </a:p>
        </p:txBody>
      </p:sp>
      <p:sp>
        <p:nvSpPr>
          <p:cNvPr id="6" name="Freeform 5"/>
          <p:cNvSpPr/>
          <p:nvPr/>
        </p:nvSpPr>
        <p:spPr>
          <a:xfrm>
            <a:off x="304800" y="838200"/>
            <a:ext cx="5298209" cy="5375564"/>
          </a:xfrm>
          <a:custGeom>
            <a:avLst/>
            <a:gdLst>
              <a:gd name="connsiteX0" fmla="*/ 5298209 w 5298209"/>
              <a:gd name="connsiteY0" fmla="*/ 0 h 5375564"/>
              <a:gd name="connsiteX1" fmla="*/ 5131954 w 5298209"/>
              <a:gd name="connsiteY1" fmla="*/ 13854 h 5375564"/>
              <a:gd name="connsiteX2" fmla="*/ 4896427 w 5298209"/>
              <a:gd name="connsiteY2" fmla="*/ 27709 h 5375564"/>
              <a:gd name="connsiteX3" fmla="*/ 4868718 w 5298209"/>
              <a:gd name="connsiteY3" fmla="*/ 69273 h 5375564"/>
              <a:gd name="connsiteX4" fmla="*/ 4827154 w 5298209"/>
              <a:gd name="connsiteY4" fmla="*/ 83127 h 5375564"/>
              <a:gd name="connsiteX5" fmla="*/ 4799445 w 5298209"/>
              <a:gd name="connsiteY5" fmla="*/ 124691 h 5375564"/>
              <a:gd name="connsiteX6" fmla="*/ 4716318 w 5298209"/>
              <a:gd name="connsiteY6" fmla="*/ 166254 h 5375564"/>
              <a:gd name="connsiteX7" fmla="*/ 4688609 w 5298209"/>
              <a:gd name="connsiteY7" fmla="*/ 193964 h 5375564"/>
              <a:gd name="connsiteX8" fmla="*/ 4660900 w 5298209"/>
              <a:gd name="connsiteY8" fmla="*/ 235527 h 5375564"/>
              <a:gd name="connsiteX9" fmla="*/ 4619336 w 5298209"/>
              <a:gd name="connsiteY9" fmla="*/ 290945 h 5375564"/>
              <a:gd name="connsiteX10" fmla="*/ 4591627 w 5298209"/>
              <a:gd name="connsiteY10" fmla="*/ 332509 h 5375564"/>
              <a:gd name="connsiteX11" fmla="*/ 4550064 w 5298209"/>
              <a:gd name="connsiteY11" fmla="*/ 374073 h 5375564"/>
              <a:gd name="connsiteX12" fmla="*/ 4522354 w 5298209"/>
              <a:gd name="connsiteY12" fmla="*/ 498764 h 5375564"/>
              <a:gd name="connsiteX13" fmla="*/ 4494645 w 5298209"/>
              <a:gd name="connsiteY13" fmla="*/ 581891 h 5375564"/>
              <a:gd name="connsiteX14" fmla="*/ 4425373 w 5298209"/>
              <a:gd name="connsiteY14" fmla="*/ 651164 h 5375564"/>
              <a:gd name="connsiteX15" fmla="*/ 4369954 w 5298209"/>
              <a:gd name="connsiteY15" fmla="*/ 734291 h 5375564"/>
              <a:gd name="connsiteX16" fmla="*/ 4314536 w 5298209"/>
              <a:gd name="connsiteY16" fmla="*/ 803564 h 5375564"/>
              <a:gd name="connsiteX17" fmla="*/ 4272973 w 5298209"/>
              <a:gd name="connsiteY17" fmla="*/ 831273 h 5375564"/>
              <a:gd name="connsiteX18" fmla="*/ 4217554 w 5298209"/>
              <a:gd name="connsiteY18" fmla="*/ 900545 h 5375564"/>
              <a:gd name="connsiteX19" fmla="*/ 4134427 w 5298209"/>
              <a:gd name="connsiteY19" fmla="*/ 928254 h 5375564"/>
              <a:gd name="connsiteX20" fmla="*/ 4037445 w 5298209"/>
              <a:gd name="connsiteY20" fmla="*/ 955964 h 5375564"/>
              <a:gd name="connsiteX21" fmla="*/ 3954318 w 5298209"/>
              <a:gd name="connsiteY21" fmla="*/ 983673 h 5375564"/>
              <a:gd name="connsiteX22" fmla="*/ 3843482 w 5298209"/>
              <a:gd name="connsiteY22" fmla="*/ 1025236 h 5375564"/>
              <a:gd name="connsiteX23" fmla="*/ 3774209 w 5298209"/>
              <a:gd name="connsiteY23" fmla="*/ 1039091 h 5375564"/>
              <a:gd name="connsiteX24" fmla="*/ 3732645 w 5298209"/>
              <a:gd name="connsiteY24" fmla="*/ 1080654 h 5375564"/>
              <a:gd name="connsiteX25" fmla="*/ 3704936 w 5298209"/>
              <a:gd name="connsiteY25" fmla="*/ 1122218 h 5375564"/>
              <a:gd name="connsiteX26" fmla="*/ 3649518 w 5298209"/>
              <a:gd name="connsiteY26" fmla="*/ 1149927 h 5375564"/>
              <a:gd name="connsiteX27" fmla="*/ 3621809 w 5298209"/>
              <a:gd name="connsiteY27" fmla="*/ 1191491 h 5375564"/>
              <a:gd name="connsiteX28" fmla="*/ 3580245 w 5298209"/>
              <a:gd name="connsiteY28" fmla="*/ 1205345 h 5375564"/>
              <a:gd name="connsiteX29" fmla="*/ 3524827 w 5298209"/>
              <a:gd name="connsiteY29" fmla="*/ 1233054 h 5375564"/>
              <a:gd name="connsiteX30" fmla="*/ 3289300 w 5298209"/>
              <a:gd name="connsiteY30" fmla="*/ 1260764 h 5375564"/>
              <a:gd name="connsiteX31" fmla="*/ 3206173 w 5298209"/>
              <a:gd name="connsiteY31" fmla="*/ 1274618 h 5375564"/>
              <a:gd name="connsiteX32" fmla="*/ 3109191 w 5298209"/>
              <a:gd name="connsiteY32" fmla="*/ 1302327 h 5375564"/>
              <a:gd name="connsiteX33" fmla="*/ 3012209 w 5298209"/>
              <a:gd name="connsiteY33" fmla="*/ 1330036 h 5375564"/>
              <a:gd name="connsiteX34" fmla="*/ 2929082 w 5298209"/>
              <a:gd name="connsiteY34" fmla="*/ 1399309 h 5375564"/>
              <a:gd name="connsiteX35" fmla="*/ 2845954 w 5298209"/>
              <a:gd name="connsiteY35" fmla="*/ 1440873 h 5375564"/>
              <a:gd name="connsiteX36" fmla="*/ 2818245 w 5298209"/>
              <a:gd name="connsiteY36" fmla="*/ 1482436 h 5375564"/>
              <a:gd name="connsiteX37" fmla="*/ 2776682 w 5298209"/>
              <a:gd name="connsiteY37" fmla="*/ 1496291 h 5375564"/>
              <a:gd name="connsiteX38" fmla="*/ 2679700 w 5298209"/>
              <a:gd name="connsiteY38" fmla="*/ 1537854 h 5375564"/>
              <a:gd name="connsiteX39" fmla="*/ 2624282 w 5298209"/>
              <a:gd name="connsiteY39" fmla="*/ 1579418 h 5375564"/>
              <a:gd name="connsiteX40" fmla="*/ 2582718 w 5298209"/>
              <a:gd name="connsiteY40" fmla="*/ 1593273 h 5375564"/>
              <a:gd name="connsiteX41" fmla="*/ 2527300 w 5298209"/>
              <a:gd name="connsiteY41" fmla="*/ 1620982 h 5375564"/>
              <a:gd name="connsiteX42" fmla="*/ 2430318 w 5298209"/>
              <a:gd name="connsiteY42" fmla="*/ 1662545 h 5375564"/>
              <a:gd name="connsiteX43" fmla="*/ 2374900 w 5298209"/>
              <a:gd name="connsiteY43" fmla="*/ 1690254 h 5375564"/>
              <a:gd name="connsiteX44" fmla="*/ 2333336 w 5298209"/>
              <a:gd name="connsiteY44" fmla="*/ 1704109 h 5375564"/>
              <a:gd name="connsiteX45" fmla="*/ 2277918 w 5298209"/>
              <a:gd name="connsiteY45" fmla="*/ 1731818 h 5375564"/>
              <a:gd name="connsiteX46" fmla="*/ 2194791 w 5298209"/>
              <a:gd name="connsiteY46" fmla="*/ 1759527 h 5375564"/>
              <a:gd name="connsiteX47" fmla="*/ 2097809 w 5298209"/>
              <a:gd name="connsiteY47" fmla="*/ 1814945 h 5375564"/>
              <a:gd name="connsiteX48" fmla="*/ 1973118 w 5298209"/>
              <a:gd name="connsiteY48" fmla="*/ 1884218 h 5375564"/>
              <a:gd name="connsiteX49" fmla="*/ 1834573 w 5298209"/>
              <a:gd name="connsiteY49" fmla="*/ 1995054 h 5375564"/>
              <a:gd name="connsiteX50" fmla="*/ 1806864 w 5298209"/>
              <a:gd name="connsiteY50" fmla="*/ 2036618 h 5375564"/>
              <a:gd name="connsiteX51" fmla="*/ 1723736 w 5298209"/>
              <a:gd name="connsiteY51" fmla="*/ 2119745 h 5375564"/>
              <a:gd name="connsiteX52" fmla="*/ 1626754 w 5298209"/>
              <a:gd name="connsiteY52" fmla="*/ 2244436 h 5375564"/>
              <a:gd name="connsiteX53" fmla="*/ 1571336 w 5298209"/>
              <a:gd name="connsiteY53" fmla="*/ 2327564 h 5375564"/>
              <a:gd name="connsiteX54" fmla="*/ 1543627 w 5298209"/>
              <a:gd name="connsiteY54" fmla="*/ 2382982 h 5375564"/>
              <a:gd name="connsiteX55" fmla="*/ 1502064 w 5298209"/>
              <a:gd name="connsiteY55" fmla="*/ 2452254 h 5375564"/>
              <a:gd name="connsiteX56" fmla="*/ 1488209 w 5298209"/>
              <a:gd name="connsiteY56" fmla="*/ 2507673 h 5375564"/>
              <a:gd name="connsiteX57" fmla="*/ 1405082 w 5298209"/>
              <a:gd name="connsiteY57" fmla="*/ 2590800 h 5375564"/>
              <a:gd name="connsiteX58" fmla="*/ 1377373 w 5298209"/>
              <a:gd name="connsiteY58" fmla="*/ 2673927 h 5375564"/>
              <a:gd name="connsiteX59" fmla="*/ 1363518 w 5298209"/>
              <a:gd name="connsiteY59" fmla="*/ 2715491 h 5375564"/>
              <a:gd name="connsiteX60" fmla="*/ 1349664 w 5298209"/>
              <a:gd name="connsiteY60" fmla="*/ 3408218 h 5375564"/>
              <a:gd name="connsiteX61" fmla="*/ 1335809 w 5298209"/>
              <a:gd name="connsiteY61" fmla="*/ 3560618 h 5375564"/>
              <a:gd name="connsiteX62" fmla="*/ 1280391 w 5298209"/>
              <a:gd name="connsiteY62" fmla="*/ 3657600 h 5375564"/>
              <a:gd name="connsiteX63" fmla="*/ 1211118 w 5298209"/>
              <a:gd name="connsiteY63" fmla="*/ 3726873 h 5375564"/>
              <a:gd name="connsiteX64" fmla="*/ 1183409 w 5298209"/>
              <a:gd name="connsiteY64" fmla="*/ 3768436 h 5375564"/>
              <a:gd name="connsiteX65" fmla="*/ 1141845 w 5298209"/>
              <a:gd name="connsiteY65" fmla="*/ 3782291 h 5375564"/>
              <a:gd name="connsiteX66" fmla="*/ 1058718 w 5298209"/>
              <a:gd name="connsiteY66" fmla="*/ 3823854 h 5375564"/>
              <a:gd name="connsiteX67" fmla="*/ 947882 w 5298209"/>
              <a:gd name="connsiteY67" fmla="*/ 3906982 h 5375564"/>
              <a:gd name="connsiteX68" fmla="*/ 906318 w 5298209"/>
              <a:gd name="connsiteY68" fmla="*/ 3934691 h 5375564"/>
              <a:gd name="connsiteX69" fmla="*/ 878609 w 5298209"/>
              <a:gd name="connsiteY69" fmla="*/ 3976254 h 5375564"/>
              <a:gd name="connsiteX70" fmla="*/ 795482 w 5298209"/>
              <a:gd name="connsiteY70" fmla="*/ 4017818 h 5375564"/>
              <a:gd name="connsiteX71" fmla="*/ 712354 w 5298209"/>
              <a:gd name="connsiteY71" fmla="*/ 4087091 h 5375564"/>
              <a:gd name="connsiteX72" fmla="*/ 670791 w 5298209"/>
              <a:gd name="connsiteY72" fmla="*/ 4114800 h 5375564"/>
              <a:gd name="connsiteX73" fmla="*/ 629227 w 5298209"/>
              <a:gd name="connsiteY73" fmla="*/ 4156364 h 5375564"/>
              <a:gd name="connsiteX74" fmla="*/ 573809 w 5298209"/>
              <a:gd name="connsiteY74" fmla="*/ 4170218 h 5375564"/>
              <a:gd name="connsiteX75" fmla="*/ 462973 w 5298209"/>
              <a:gd name="connsiteY75" fmla="*/ 4197927 h 5375564"/>
              <a:gd name="connsiteX76" fmla="*/ 324427 w 5298209"/>
              <a:gd name="connsiteY76" fmla="*/ 4281054 h 5375564"/>
              <a:gd name="connsiteX77" fmla="*/ 296718 w 5298209"/>
              <a:gd name="connsiteY77" fmla="*/ 4322618 h 5375564"/>
              <a:gd name="connsiteX78" fmla="*/ 158173 w 5298209"/>
              <a:gd name="connsiteY78" fmla="*/ 4447309 h 5375564"/>
              <a:gd name="connsiteX79" fmla="*/ 116609 w 5298209"/>
              <a:gd name="connsiteY79" fmla="*/ 4558145 h 5375564"/>
              <a:gd name="connsiteX80" fmla="*/ 116609 w 5298209"/>
              <a:gd name="connsiteY80" fmla="*/ 4987636 h 5375564"/>
              <a:gd name="connsiteX81" fmla="*/ 88900 w 5298209"/>
              <a:gd name="connsiteY81" fmla="*/ 5029200 h 5375564"/>
              <a:gd name="connsiteX82" fmla="*/ 19627 w 5298209"/>
              <a:gd name="connsiteY82" fmla="*/ 5112327 h 5375564"/>
              <a:gd name="connsiteX83" fmla="*/ 5773 w 5298209"/>
              <a:gd name="connsiteY83" fmla="*/ 5153891 h 5375564"/>
              <a:gd name="connsiteX84" fmla="*/ 47336 w 5298209"/>
              <a:gd name="connsiteY84" fmla="*/ 5250873 h 5375564"/>
              <a:gd name="connsiteX85" fmla="*/ 130464 w 5298209"/>
              <a:gd name="connsiteY85" fmla="*/ 5306291 h 5375564"/>
              <a:gd name="connsiteX86" fmla="*/ 269009 w 5298209"/>
              <a:gd name="connsiteY86" fmla="*/ 5292436 h 5375564"/>
              <a:gd name="connsiteX87" fmla="*/ 310573 w 5298209"/>
              <a:gd name="connsiteY87" fmla="*/ 5278582 h 5375564"/>
              <a:gd name="connsiteX88" fmla="*/ 352136 w 5298209"/>
              <a:gd name="connsiteY88" fmla="*/ 5237018 h 5375564"/>
              <a:gd name="connsiteX89" fmla="*/ 421409 w 5298209"/>
              <a:gd name="connsiteY89" fmla="*/ 5195454 h 5375564"/>
              <a:gd name="connsiteX90" fmla="*/ 532245 w 5298209"/>
              <a:gd name="connsiteY90" fmla="*/ 5140036 h 5375564"/>
              <a:gd name="connsiteX91" fmla="*/ 781627 w 5298209"/>
              <a:gd name="connsiteY91" fmla="*/ 5167745 h 5375564"/>
              <a:gd name="connsiteX92" fmla="*/ 823191 w 5298209"/>
              <a:gd name="connsiteY92" fmla="*/ 5181600 h 5375564"/>
              <a:gd name="connsiteX93" fmla="*/ 864754 w 5298209"/>
              <a:gd name="connsiteY93" fmla="*/ 5306291 h 5375564"/>
              <a:gd name="connsiteX94" fmla="*/ 878609 w 5298209"/>
              <a:gd name="connsiteY94" fmla="*/ 5347854 h 5375564"/>
              <a:gd name="connsiteX95" fmla="*/ 906318 w 5298209"/>
              <a:gd name="connsiteY95" fmla="*/ 5375564 h 5375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5298209" h="5375564">
                <a:moveTo>
                  <a:pt x="5298209" y="0"/>
                </a:moveTo>
                <a:lnTo>
                  <a:pt x="5131954" y="13854"/>
                </a:lnTo>
                <a:cubicBezTo>
                  <a:pt x="5053496" y="19265"/>
                  <a:pt x="4973385" y="11507"/>
                  <a:pt x="4896427" y="27709"/>
                </a:cubicBezTo>
                <a:cubicBezTo>
                  <a:pt x="4880133" y="31139"/>
                  <a:pt x="4881720" y="58871"/>
                  <a:pt x="4868718" y="69273"/>
                </a:cubicBezTo>
                <a:cubicBezTo>
                  <a:pt x="4857314" y="78396"/>
                  <a:pt x="4841009" y="78509"/>
                  <a:pt x="4827154" y="83127"/>
                </a:cubicBezTo>
                <a:cubicBezTo>
                  <a:pt x="4817918" y="96982"/>
                  <a:pt x="4811219" y="112917"/>
                  <a:pt x="4799445" y="124691"/>
                </a:cubicBezTo>
                <a:cubicBezTo>
                  <a:pt x="4772587" y="151549"/>
                  <a:pt x="4750124" y="154986"/>
                  <a:pt x="4716318" y="166254"/>
                </a:cubicBezTo>
                <a:cubicBezTo>
                  <a:pt x="4707082" y="175491"/>
                  <a:pt x="4696769" y="183764"/>
                  <a:pt x="4688609" y="193964"/>
                </a:cubicBezTo>
                <a:cubicBezTo>
                  <a:pt x="4678207" y="206966"/>
                  <a:pt x="4670578" y="221978"/>
                  <a:pt x="4660900" y="235527"/>
                </a:cubicBezTo>
                <a:cubicBezTo>
                  <a:pt x="4647479" y="254317"/>
                  <a:pt x="4632757" y="272155"/>
                  <a:pt x="4619336" y="290945"/>
                </a:cubicBezTo>
                <a:cubicBezTo>
                  <a:pt x="4609658" y="304495"/>
                  <a:pt x="4602287" y="319717"/>
                  <a:pt x="4591627" y="332509"/>
                </a:cubicBezTo>
                <a:cubicBezTo>
                  <a:pt x="4579084" y="347561"/>
                  <a:pt x="4563918" y="360218"/>
                  <a:pt x="4550064" y="374073"/>
                </a:cubicBezTo>
                <a:cubicBezTo>
                  <a:pt x="4542154" y="413623"/>
                  <a:pt x="4534094" y="459632"/>
                  <a:pt x="4522354" y="498764"/>
                </a:cubicBezTo>
                <a:cubicBezTo>
                  <a:pt x="4513961" y="526740"/>
                  <a:pt x="4515298" y="561238"/>
                  <a:pt x="4494645" y="581891"/>
                </a:cubicBezTo>
                <a:cubicBezTo>
                  <a:pt x="4471554" y="604982"/>
                  <a:pt x="4443487" y="623993"/>
                  <a:pt x="4425373" y="651164"/>
                </a:cubicBezTo>
                <a:lnTo>
                  <a:pt x="4369954" y="734291"/>
                </a:lnTo>
                <a:cubicBezTo>
                  <a:pt x="4349381" y="765150"/>
                  <a:pt x="4342737" y="781003"/>
                  <a:pt x="4314536" y="803564"/>
                </a:cubicBezTo>
                <a:cubicBezTo>
                  <a:pt x="4301534" y="813966"/>
                  <a:pt x="4286827" y="822037"/>
                  <a:pt x="4272973" y="831273"/>
                </a:cubicBezTo>
                <a:cubicBezTo>
                  <a:pt x="4263183" y="845958"/>
                  <a:pt x="4237297" y="890674"/>
                  <a:pt x="4217554" y="900545"/>
                </a:cubicBezTo>
                <a:cubicBezTo>
                  <a:pt x="4191430" y="913607"/>
                  <a:pt x="4162136" y="919018"/>
                  <a:pt x="4134427" y="928254"/>
                </a:cubicBezTo>
                <a:cubicBezTo>
                  <a:pt x="3994741" y="974817"/>
                  <a:pt x="4211418" y="903772"/>
                  <a:pt x="4037445" y="955964"/>
                </a:cubicBezTo>
                <a:cubicBezTo>
                  <a:pt x="4009469" y="964357"/>
                  <a:pt x="3981437" y="972826"/>
                  <a:pt x="3954318" y="983673"/>
                </a:cubicBezTo>
                <a:cubicBezTo>
                  <a:pt x="3933125" y="992150"/>
                  <a:pt x="3872443" y="1017996"/>
                  <a:pt x="3843482" y="1025236"/>
                </a:cubicBezTo>
                <a:cubicBezTo>
                  <a:pt x="3820637" y="1030947"/>
                  <a:pt x="3797300" y="1034473"/>
                  <a:pt x="3774209" y="1039091"/>
                </a:cubicBezTo>
                <a:cubicBezTo>
                  <a:pt x="3760354" y="1052945"/>
                  <a:pt x="3745188" y="1065602"/>
                  <a:pt x="3732645" y="1080654"/>
                </a:cubicBezTo>
                <a:cubicBezTo>
                  <a:pt x="3721985" y="1093446"/>
                  <a:pt x="3717728" y="1111558"/>
                  <a:pt x="3704936" y="1122218"/>
                </a:cubicBezTo>
                <a:cubicBezTo>
                  <a:pt x="3689070" y="1135440"/>
                  <a:pt x="3667991" y="1140691"/>
                  <a:pt x="3649518" y="1149927"/>
                </a:cubicBezTo>
                <a:cubicBezTo>
                  <a:pt x="3640282" y="1163782"/>
                  <a:pt x="3634811" y="1181089"/>
                  <a:pt x="3621809" y="1191491"/>
                </a:cubicBezTo>
                <a:cubicBezTo>
                  <a:pt x="3610405" y="1200614"/>
                  <a:pt x="3593668" y="1199592"/>
                  <a:pt x="3580245" y="1205345"/>
                </a:cubicBezTo>
                <a:cubicBezTo>
                  <a:pt x="3561262" y="1213481"/>
                  <a:pt x="3543810" y="1224918"/>
                  <a:pt x="3524827" y="1233054"/>
                </a:cubicBezTo>
                <a:cubicBezTo>
                  <a:pt x="3449250" y="1265445"/>
                  <a:pt x="3375866" y="1254581"/>
                  <a:pt x="3289300" y="1260764"/>
                </a:cubicBezTo>
                <a:cubicBezTo>
                  <a:pt x="3261591" y="1265382"/>
                  <a:pt x="3233719" y="1269109"/>
                  <a:pt x="3206173" y="1274618"/>
                </a:cubicBezTo>
                <a:cubicBezTo>
                  <a:pt x="3133999" y="1289053"/>
                  <a:pt x="3170803" y="1284724"/>
                  <a:pt x="3109191" y="1302327"/>
                </a:cubicBezTo>
                <a:cubicBezTo>
                  <a:pt x="2987407" y="1337122"/>
                  <a:pt x="3111871" y="1296817"/>
                  <a:pt x="3012209" y="1330036"/>
                </a:cubicBezTo>
                <a:cubicBezTo>
                  <a:pt x="2981569" y="1360676"/>
                  <a:pt x="2967659" y="1380020"/>
                  <a:pt x="2929082" y="1399309"/>
                </a:cubicBezTo>
                <a:cubicBezTo>
                  <a:pt x="2814357" y="1456672"/>
                  <a:pt x="2965075" y="1361460"/>
                  <a:pt x="2845954" y="1440873"/>
                </a:cubicBezTo>
                <a:cubicBezTo>
                  <a:pt x="2836718" y="1454727"/>
                  <a:pt x="2831247" y="1472034"/>
                  <a:pt x="2818245" y="1482436"/>
                </a:cubicBezTo>
                <a:cubicBezTo>
                  <a:pt x="2806841" y="1491559"/>
                  <a:pt x="2789744" y="1489760"/>
                  <a:pt x="2776682" y="1496291"/>
                </a:cubicBezTo>
                <a:cubicBezTo>
                  <a:pt x="2681009" y="1544128"/>
                  <a:pt x="2795030" y="1509022"/>
                  <a:pt x="2679700" y="1537854"/>
                </a:cubicBezTo>
                <a:cubicBezTo>
                  <a:pt x="2661227" y="1551709"/>
                  <a:pt x="2644330" y="1567962"/>
                  <a:pt x="2624282" y="1579418"/>
                </a:cubicBezTo>
                <a:cubicBezTo>
                  <a:pt x="2611602" y="1586664"/>
                  <a:pt x="2596141" y="1587520"/>
                  <a:pt x="2582718" y="1593273"/>
                </a:cubicBezTo>
                <a:cubicBezTo>
                  <a:pt x="2563735" y="1601409"/>
                  <a:pt x="2545232" y="1610735"/>
                  <a:pt x="2527300" y="1620982"/>
                </a:cubicBezTo>
                <a:cubicBezTo>
                  <a:pt x="2452884" y="1663505"/>
                  <a:pt x="2521340" y="1639790"/>
                  <a:pt x="2430318" y="1662545"/>
                </a:cubicBezTo>
                <a:cubicBezTo>
                  <a:pt x="2411845" y="1671781"/>
                  <a:pt x="2393883" y="1682118"/>
                  <a:pt x="2374900" y="1690254"/>
                </a:cubicBezTo>
                <a:cubicBezTo>
                  <a:pt x="2361477" y="1696007"/>
                  <a:pt x="2346759" y="1698356"/>
                  <a:pt x="2333336" y="1704109"/>
                </a:cubicBezTo>
                <a:cubicBezTo>
                  <a:pt x="2314353" y="1712245"/>
                  <a:pt x="2297094" y="1724148"/>
                  <a:pt x="2277918" y="1731818"/>
                </a:cubicBezTo>
                <a:cubicBezTo>
                  <a:pt x="2250799" y="1742666"/>
                  <a:pt x="2194791" y="1759527"/>
                  <a:pt x="2194791" y="1759527"/>
                </a:cubicBezTo>
                <a:cubicBezTo>
                  <a:pt x="2012994" y="1895877"/>
                  <a:pt x="2233819" y="1739383"/>
                  <a:pt x="2097809" y="1814945"/>
                </a:cubicBezTo>
                <a:cubicBezTo>
                  <a:pt x="1954891" y="1894344"/>
                  <a:pt x="2067167" y="1852870"/>
                  <a:pt x="1973118" y="1884218"/>
                </a:cubicBezTo>
                <a:cubicBezTo>
                  <a:pt x="1923877" y="1917045"/>
                  <a:pt x="1872937" y="1949016"/>
                  <a:pt x="1834573" y="1995054"/>
                </a:cubicBezTo>
                <a:cubicBezTo>
                  <a:pt x="1823913" y="2007846"/>
                  <a:pt x="1817926" y="2024173"/>
                  <a:pt x="1806864" y="2036618"/>
                </a:cubicBezTo>
                <a:cubicBezTo>
                  <a:pt x="1780830" y="2065906"/>
                  <a:pt x="1745473" y="2087140"/>
                  <a:pt x="1723736" y="2119745"/>
                </a:cubicBezTo>
                <a:cubicBezTo>
                  <a:pt x="1657450" y="2219176"/>
                  <a:pt x="1691867" y="2179325"/>
                  <a:pt x="1626754" y="2244436"/>
                </a:cubicBezTo>
                <a:cubicBezTo>
                  <a:pt x="1597036" y="2333594"/>
                  <a:pt x="1636198" y="2236757"/>
                  <a:pt x="1571336" y="2327564"/>
                </a:cubicBezTo>
                <a:cubicBezTo>
                  <a:pt x="1559332" y="2344370"/>
                  <a:pt x="1553657" y="2364928"/>
                  <a:pt x="1543627" y="2382982"/>
                </a:cubicBezTo>
                <a:cubicBezTo>
                  <a:pt x="1530550" y="2406521"/>
                  <a:pt x="1515918" y="2429163"/>
                  <a:pt x="1502064" y="2452254"/>
                </a:cubicBezTo>
                <a:cubicBezTo>
                  <a:pt x="1497446" y="2470727"/>
                  <a:pt x="1499129" y="2492074"/>
                  <a:pt x="1488209" y="2507673"/>
                </a:cubicBezTo>
                <a:cubicBezTo>
                  <a:pt x="1465737" y="2539776"/>
                  <a:pt x="1405082" y="2590800"/>
                  <a:pt x="1405082" y="2590800"/>
                </a:cubicBezTo>
                <a:lnTo>
                  <a:pt x="1377373" y="2673927"/>
                </a:lnTo>
                <a:lnTo>
                  <a:pt x="1363518" y="2715491"/>
                </a:lnTo>
                <a:cubicBezTo>
                  <a:pt x="1358900" y="2946400"/>
                  <a:pt x="1357232" y="3177387"/>
                  <a:pt x="1349664" y="3408218"/>
                </a:cubicBezTo>
                <a:cubicBezTo>
                  <a:pt x="1347992" y="3459200"/>
                  <a:pt x="1343023" y="3510121"/>
                  <a:pt x="1335809" y="3560618"/>
                </a:cubicBezTo>
                <a:cubicBezTo>
                  <a:pt x="1329385" y="3605583"/>
                  <a:pt x="1307421" y="3619757"/>
                  <a:pt x="1280391" y="3657600"/>
                </a:cubicBezTo>
                <a:cubicBezTo>
                  <a:pt x="1238408" y="3716377"/>
                  <a:pt x="1271575" y="3686569"/>
                  <a:pt x="1211118" y="3726873"/>
                </a:cubicBezTo>
                <a:cubicBezTo>
                  <a:pt x="1201882" y="3740727"/>
                  <a:pt x="1196411" y="3758034"/>
                  <a:pt x="1183409" y="3768436"/>
                </a:cubicBezTo>
                <a:cubicBezTo>
                  <a:pt x="1172005" y="3777559"/>
                  <a:pt x="1154907" y="3775760"/>
                  <a:pt x="1141845" y="3782291"/>
                </a:cubicBezTo>
                <a:cubicBezTo>
                  <a:pt x="1034423" y="3836003"/>
                  <a:pt x="1163184" y="3789034"/>
                  <a:pt x="1058718" y="3823854"/>
                </a:cubicBezTo>
                <a:cubicBezTo>
                  <a:pt x="1007462" y="3875112"/>
                  <a:pt x="1041877" y="3844319"/>
                  <a:pt x="947882" y="3906982"/>
                </a:cubicBezTo>
                <a:lnTo>
                  <a:pt x="906318" y="3934691"/>
                </a:lnTo>
                <a:cubicBezTo>
                  <a:pt x="897082" y="3948545"/>
                  <a:pt x="890383" y="3964480"/>
                  <a:pt x="878609" y="3976254"/>
                </a:cubicBezTo>
                <a:cubicBezTo>
                  <a:pt x="851750" y="4003113"/>
                  <a:pt x="829289" y="4006549"/>
                  <a:pt x="795482" y="4017818"/>
                </a:cubicBezTo>
                <a:cubicBezTo>
                  <a:pt x="692292" y="4086610"/>
                  <a:pt x="819024" y="3998199"/>
                  <a:pt x="712354" y="4087091"/>
                </a:cubicBezTo>
                <a:cubicBezTo>
                  <a:pt x="699562" y="4097751"/>
                  <a:pt x="683583" y="4104140"/>
                  <a:pt x="670791" y="4114800"/>
                </a:cubicBezTo>
                <a:cubicBezTo>
                  <a:pt x="655739" y="4127343"/>
                  <a:pt x="646239" y="4146643"/>
                  <a:pt x="629227" y="4156364"/>
                </a:cubicBezTo>
                <a:cubicBezTo>
                  <a:pt x="612695" y="4165811"/>
                  <a:pt x="592397" y="4166087"/>
                  <a:pt x="573809" y="4170218"/>
                </a:cubicBezTo>
                <a:cubicBezTo>
                  <a:pt x="473501" y="4192509"/>
                  <a:pt x="537242" y="4173171"/>
                  <a:pt x="462973" y="4197927"/>
                </a:cubicBezTo>
                <a:cubicBezTo>
                  <a:pt x="362661" y="4264801"/>
                  <a:pt x="409632" y="4238452"/>
                  <a:pt x="324427" y="4281054"/>
                </a:cubicBezTo>
                <a:cubicBezTo>
                  <a:pt x="315191" y="4294909"/>
                  <a:pt x="308492" y="4310844"/>
                  <a:pt x="296718" y="4322618"/>
                </a:cubicBezTo>
                <a:cubicBezTo>
                  <a:pt x="246864" y="4372473"/>
                  <a:pt x="194985" y="4373686"/>
                  <a:pt x="158173" y="4447309"/>
                </a:cubicBezTo>
                <a:cubicBezTo>
                  <a:pt x="121949" y="4519758"/>
                  <a:pt x="135473" y="4482691"/>
                  <a:pt x="116609" y="4558145"/>
                </a:cubicBezTo>
                <a:cubicBezTo>
                  <a:pt x="141954" y="4735555"/>
                  <a:pt x="146087" y="4722339"/>
                  <a:pt x="116609" y="4987636"/>
                </a:cubicBezTo>
                <a:cubicBezTo>
                  <a:pt x="114770" y="5004185"/>
                  <a:pt x="99560" y="5016408"/>
                  <a:pt x="88900" y="5029200"/>
                </a:cubicBezTo>
                <a:cubicBezTo>
                  <a:pt x="0" y="5135881"/>
                  <a:pt x="88426" y="5009129"/>
                  <a:pt x="19627" y="5112327"/>
                </a:cubicBezTo>
                <a:cubicBezTo>
                  <a:pt x="15009" y="5126182"/>
                  <a:pt x="5773" y="5139287"/>
                  <a:pt x="5773" y="5153891"/>
                </a:cubicBezTo>
                <a:cubicBezTo>
                  <a:pt x="5773" y="5182454"/>
                  <a:pt x="24712" y="5231077"/>
                  <a:pt x="47336" y="5250873"/>
                </a:cubicBezTo>
                <a:cubicBezTo>
                  <a:pt x="72399" y="5272803"/>
                  <a:pt x="130464" y="5306291"/>
                  <a:pt x="130464" y="5306291"/>
                </a:cubicBezTo>
                <a:cubicBezTo>
                  <a:pt x="176646" y="5301673"/>
                  <a:pt x="223137" y="5299493"/>
                  <a:pt x="269009" y="5292436"/>
                </a:cubicBezTo>
                <a:cubicBezTo>
                  <a:pt x="283443" y="5290215"/>
                  <a:pt x="298422" y="5286683"/>
                  <a:pt x="310573" y="5278582"/>
                </a:cubicBezTo>
                <a:cubicBezTo>
                  <a:pt x="326876" y="5267714"/>
                  <a:pt x="336461" y="5248774"/>
                  <a:pt x="352136" y="5237018"/>
                </a:cubicBezTo>
                <a:cubicBezTo>
                  <a:pt x="373679" y="5220861"/>
                  <a:pt x="398574" y="5209726"/>
                  <a:pt x="421409" y="5195454"/>
                </a:cubicBezTo>
                <a:cubicBezTo>
                  <a:pt x="495193" y="5149339"/>
                  <a:pt x="430296" y="5180816"/>
                  <a:pt x="532245" y="5140036"/>
                </a:cubicBezTo>
                <a:cubicBezTo>
                  <a:pt x="596483" y="5145876"/>
                  <a:pt x="711408" y="5153701"/>
                  <a:pt x="781627" y="5167745"/>
                </a:cubicBezTo>
                <a:cubicBezTo>
                  <a:pt x="795948" y="5170609"/>
                  <a:pt x="809336" y="5176982"/>
                  <a:pt x="823191" y="5181600"/>
                </a:cubicBezTo>
                <a:lnTo>
                  <a:pt x="864754" y="5306291"/>
                </a:lnTo>
                <a:cubicBezTo>
                  <a:pt x="869372" y="5320145"/>
                  <a:pt x="868283" y="5337527"/>
                  <a:pt x="878609" y="5347854"/>
                </a:cubicBezTo>
                <a:lnTo>
                  <a:pt x="906318" y="5375564"/>
                </a:lnTo>
              </a:path>
            </a:pathLst>
          </a:custGeom>
          <a:ln w="444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p:cNvSpPr txBox="1"/>
          <p:nvPr/>
        </p:nvSpPr>
        <p:spPr>
          <a:xfrm rot="18562686">
            <a:off x="-83930" y="3445976"/>
            <a:ext cx="1955985" cy="707886"/>
          </a:xfrm>
          <a:prstGeom prst="rect">
            <a:avLst/>
          </a:prstGeom>
          <a:noFill/>
        </p:spPr>
        <p:txBody>
          <a:bodyPr wrap="none" rtlCol="0">
            <a:spAutoFit/>
          </a:bodyPr>
          <a:lstStyle/>
          <a:p>
            <a:r>
              <a:rPr lang="en-US" sz="4000" dirty="0">
                <a:solidFill>
                  <a:srgbClr val="FF0000"/>
                </a:solidFill>
              </a:rPr>
              <a:t>INDIANS</a:t>
            </a:r>
          </a:p>
        </p:txBody>
      </p:sp>
      <p:sp>
        <p:nvSpPr>
          <p:cNvPr id="8" name="Rectangle 7"/>
          <p:cNvSpPr/>
          <p:nvPr/>
        </p:nvSpPr>
        <p:spPr>
          <a:xfrm>
            <a:off x="4114800" y="3429000"/>
            <a:ext cx="16002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4114800" y="3525982"/>
            <a:ext cx="4724400" cy="2438400"/>
          </a:xfrm>
        </p:spPr>
        <p:txBody>
          <a:bodyPr>
            <a:normAutofit fontScale="85000" lnSpcReduction="20000"/>
          </a:bodyPr>
          <a:lstStyle/>
          <a:p>
            <a:pPr marL="457200" indent="-457200">
              <a:buFontTx/>
              <a:buChar char="-"/>
            </a:pPr>
            <a:r>
              <a:rPr lang="en-US" b="1" dirty="0">
                <a:solidFill>
                  <a:schemeClr val="tx1"/>
                </a:solidFill>
              </a:rPr>
              <a:t>Colonists are forbidden from settling west of the Appalachian Mountains; the land is reserved for Indians</a:t>
            </a:r>
          </a:p>
          <a:p>
            <a:pPr marL="457200" indent="-457200">
              <a:buFontTx/>
              <a:buChar char="-"/>
            </a:pPr>
            <a:endParaRPr lang="en-US" dirty="0">
              <a:solidFill>
                <a:schemeClr val="tx1"/>
              </a:solidFill>
            </a:endParaRPr>
          </a:p>
          <a:p>
            <a:pPr marL="457200" indent="-457200">
              <a:buFontTx/>
              <a:buChar char="-"/>
            </a:pPr>
            <a:r>
              <a:rPr lang="en-US" dirty="0">
                <a:solidFill>
                  <a:schemeClr val="tx1"/>
                </a:solidFill>
              </a:rPr>
              <a:t>Colonists move west anyway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en Franklin - 1774 Privy Council in London0001.jpg"/>
          <p:cNvPicPr>
            <a:picLocks noChangeAspect="1"/>
          </p:cNvPicPr>
          <p:nvPr/>
        </p:nvPicPr>
        <p:blipFill>
          <a:blip r:embed="rId2" cstate="print"/>
          <a:stretch>
            <a:fillRect/>
          </a:stretch>
        </p:blipFill>
        <p:spPr>
          <a:xfrm>
            <a:off x="-1" y="838200"/>
            <a:ext cx="9703773" cy="6019800"/>
          </a:xfrm>
          <a:prstGeom prst="rect">
            <a:avLst/>
          </a:prstGeom>
        </p:spPr>
      </p:pic>
      <p:sp>
        <p:nvSpPr>
          <p:cNvPr id="2" name="Title 1"/>
          <p:cNvSpPr txBox="1">
            <a:spLocks/>
          </p:cNvSpPr>
          <p:nvPr/>
        </p:nvSpPr>
        <p:spPr>
          <a:xfrm>
            <a:off x="609600" y="0"/>
            <a:ext cx="7467600" cy="685800"/>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schemeClr val="tx1"/>
                </a:solidFill>
                <a:effectLst/>
                <a:uLnTx/>
                <a:uFillTx/>
                <a:latin typeface="Book Antiqua" pitchFamily="18" charset="0"/>
                <a:ea typeface="+mj-ea"/>
                <a:cs typeface="+mj-cs"/>
              </a:rPr>
              <a:t>1773: </a:t>
            </a:r>
            <a:r>
              <a:rPr kumimoji="0" lang="en-US" sz="4000" b="0" i="0" u="none" strike="noStrike" kern="1200" cap="none" spc="0" normalizeH="0" baseline="0" noProof="0" dirty="0">
                <a:ln>
                  <a:noFill/>
                </a:ln>
                <a:solidFill>
                  <a:schemeClr val="tx1"/>
                </a:solidFill>
                <a:effectLst/>
                <a:uLnTx/>
                <a:uFillTx/>
                <a:latin typeface="Book Antiqua" pitchFamily="18" charset="0"/>
                <a:ea typeface="+mj-ea"/>
                <a:cs typeface="+mj-cs"/>
                <a:hlinkClick r:id="rId3"/>
              </a:rPr>
              <a:t>Hutchinson</a:t>
            </a:r>
            <a:r>
              <a:rPr kumimoji="0" lang="en-US" sz="4000" b="0" i="0" u="none" strike="noStrike" kern="1200" cap="none" spc="0" normalizeH="0" noProof="0" dirty="0">
                <a:ln>
                  <a:noFill/>
                </a:ln>
                <a:solidFill>
                  <a:schemeClr val="tx1"/>
                </a:solidFill>
                <a:effectLst/>
                <a:uLnTx/>
                <a:uFillTx/>
                <a:latin typeface="Book Antiqua" pitchFamily="18" charset="0"/>
                <a:ea typeface="+mj-ea"/>
                <a:cs typeface="+mj-cs"/>
                <a:hlinkClick r:id="rId3"/>
              </a:rPr>
              <a:t> Letters</a:t>
            </a:r>
            <a:endParaRPr kumimoji="0" lang="en-US" sz="4000" b="0" i="0" u="none" strike="noStrike" kern="1200" cap="none" spc="0" normalizeH="0" baseline="0" noProof="0" dirty="0">
              <a:ln>
                <a:noFill/>
              </a:ln>
              <a:solidFill>
                <a:schemeClr val="tx1"/>
              </a:solidFill>
              <a:effectLst/>
              <a:uLnTx/>
              <a:uFillTx/>
              <a:latin typeface="Book Antiqua" pitchFamily="18" charset="0"/>
              <a:ea typeface="+mj-ea"/>
              <a:cs typeface="+mj-cs"/>
            </a:endParaRPr>
          </a:p>
        </p:txBody>
      </p:sp>
      <p:sp>
        <p:nvSpPr>
          <p:cNvPr id="6" name="Rectangle 5"/>
          <p:cNvSpPr/>
          <p:nvPr/>
        </p:nvSpPr>
        <p:spPr>
          <a:xfrm>
            <a:off x="5155228" y="1371600"/>
            <a:ext cx="4293572" cy="21336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ubtitle 2"/>
          <p:cNvSpPr txBox="1">
            <a:spLocks/>
          </p:cNvSpPr>
          <p:nvPr/>
        </p:nvSpPr>
        <p:spPr>
          <a:xfrm>
            <a:off x="5155228" y="1447800"/>
            <a:ext cx="3988772" cy="2133600"/>
          </a:xfrm>
          <a:prstGeom prst="rect">
            <a:avLst/>
          </a:prstGeom>
        </p:spPr>
        <p:txBody>
          <a:bodyPr>
            <a:normAutofit fontScale="85000" lnSpcReduction="20000"/>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noProof="0" dirty="0">
                <a:ln>
                  <a:noFill/>
                </a:ln>
                <a:solidFill>
                  <a:schemeClr val="bg1"/>
                </a:solidFill>
                <a:effectLst/>
                <a:uLnTx/>
                <a:uFillTx/>
                <a:latin typeface="+mn-lt"/>
                <a:ea typeface="+mn-ea"/>
                <a:cs typeface="+mn-cs"/>
              </a:rPr>
              <a:t>Benjamin Franklin publishes damaging letters written by Massachusetts Governor Hutchinson, and is attacked in London.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tarWarsEmpireStrikesBack.jpg"/>
          <p:cNvPicPr>
            <a:picLocks noChangeAspect="1"/>
          </p:cNvPicPr>
          <p:nvPr/>
        </p:nvPicPr>
        <p:blipFill>
          <a:blip r:embed="rId2" cstate="print"/>
          <a:stretch>
            <a:fillRect/>
          </a:stretch>
        </p:blipFill>
        <p:spPr>
          <a:xfrm>
            <a:off x="0" y="0"/>
            <a:ext cx="9144000" cy="6858000"/>
          </a:xfrm>
          <a:prstGeom prst="rect">
            <a:avLst/>
          </a:prstGeom>
        </p:spPr>
      </p:pic>
      <p:sp>
        <p:nvSpPr>
          <p:cNvPr id="4" name="Freeform 3"/>
          <p:cNvSpPr/>
          <p:nvPr/>
        </p:nvSpPr>
        <p:spPr>
          <a:xfrm>
            <a:off x="-23886" y="228600"/>
            <a:ext cx="3043484" cy="1086470"/>
          </a:xfrm>
          <a:custGeom>
            <a:avLst/>
            <a:gdLst>
              <a:gd name="connsiteX0" fmla="*/ 523949 w 3043484"/>
              <a:gd name="connsiteY0" fmla="*/ 642938 h 1086470"/>
              <a:gd name="connsiteX1" fmla="*/ 1009724 w 3043484"/>
              <a:gd name="connsiteY1" fmla="*/ 514350 h 1086470"/>
              <a:gd name="connsiteX2" fmla="*/ 1324049 w 3043484"/>
              <a:gd name="connsiteY2" fmla="*/ 471488 h 1086470"/>
              <a:gd name="connsiteX3" fmla="*/ 1409774 w 3043484"/>
              <a:gd name="connsiteY3" fmla="*/ 442913 h 1086470"/>
              <a:gd name="connsiteX4" fmla="*/ 1081161 w 3043484"/>
              <a:gd name="connsiteY4" fmla="*/ 557213 h 1086470"/>
              <a:gd name="connsiteX5" fmla="*/ 795411 w 3043484"/>
              <a:gd name="connsiteY5" fmla="*/ 671513 h 1086470"/>
              <a:gd name="connsiteX6" fmla="*/ 666824 w 3043484"/>
              <a:gd name="connsiteY6" fmla="*/ 700088 h 1086470"/>
              <a:gd name="connsiteX7" fmla="*/ 623961 w 3043484"/>
              <a:gd name="connsiteY7" fmla="*/ 714375 h 1086470"/>
              <a:gd name="connsiteX8" fmla="*/ 509661 w 3043484"/>
              <a:gd name="connsiteY8" fmla="*/ 757238 h 1086470"/>
              <a:gd name="connsiteX9" fmla="*/ 395361 w 3043484"/>
              <a:gd name="connsiteY9" fmla="*/ 728663 h 1086470"/>
              <a:gd name="connsiteX10" fmla="*/ 509661 w 3043484"/>
              <a:gd name="connsiteY10" fmla="*/ 685800 h 1086470"/>
              <a:gd name="connsiteX11" fmla="*/ 566811 w 3043484"/>
              <a:gd name="connsiteY11" fmla="*/ 657225 h 1086470"/>
              <a:gd name="connsiteX12" fmla="*/ 1152599 w 3043484"/>
              <a:gd name="connsiteY12" fmla="*/ 414338 h 1086470"/>
              <a:gd name="connsiteX13" fmla="*/ 1095449 w 3043484"/>
              <a:gd name="connsiteY13" fmla="*/ 400050 h 1086470"/>
              <a:gd name="connsiteX14" fmla="*/ 1052586 w 3043484"/>
              <a:gd name="connsiteY14" fmla="*/ 428625 h 1086470"/>
              <a:gd name="connsiteX15" fmla="*/ 952574 w 3043484"/>
              <a:gd name="connsiteY15" fmla="*/ 457200 h 1086470"/>
              <a:gd name="connsiteX16" fmla="*/ 766836 w 3043484"/>
              <a:gd name="connsiteY16" fmla="*/ 528638 h 1086470"/>
              <a:gd name="connsiteX17" fmla="*/ 452511 w 3043484"/>
              <a:gd name="connsiteY17" fmla="*/ 600075 h 1086470"/>
              <a:gd name="connsiteX18" fmla="*/ 223911 w 3043484"/>
              <a:gd name="connsiteY18" fmla="*/ 642938 h 1086470"/>
              <a:gd name="connsiteX19" fmla="*/ 723974 w 3043484"/>
              <a:gd name="connsiteY19" fmla="*/ 557213 h 1086470"/>
              <a:gd name="connsiteX20" fmla="*/ 1081161 w 3043484"/>
              <a:gd name="connsiteY20" fmla="*/ 485775 h 1086470"/>
              <a:gd name="connsiteX21" fmla="*/ 1438349 w 3043484"/>
              <a:gd name="connsiteY21" fmla="*/ 428625 h 1086470"/>
              <a:gd name="connsiteX22" fmla="*/ 1695524 w 3043484"/>
              <a:gd name="connsiteY22" fmla="*/ 371475 h 1086470"/>
              <a:gd name="connsiteX23" fmla="*/ 1624086 w 3043484"/>
              <a:gd name="connsiteY23" fmla="*/ 400050 h 1086470"/>
              <a:gd name="connsiteX24" fmla="*/ 1524074 w 3043484"/>
              <a:gd name="connsiteY24" fmla="*/ 457200 h 1086470"/>
              <a:gd name="connsiteX25" fmla="*/ 1438349 w 3043484"/>
              <a:gd name="connsiteY25" fmla="*/ 528638 h 1086470"/>
              <a:gd name="connsiteX26" fmla="*/ 1152599 w 3043484"/>
              <a:gd name="connsiteY26" fmla="*/ 642938 h 1086470"/>
              <a:gd name="connsiteX27" fmla="*/ 823986 w 3043484"/>
              <a:gd name="connsiteY27" fmla="*/ 814388 h 1086470"/>
              <a:gd name="connsiteX28" fmla="*/ 323924 w 3043484"/>
              <a:gd name="connsiteY28" fmla="*/ 1042988 h 1086470"/>
              <a:gd name="connsiteX29" fmla="*/ 252486 w 3043484"/>
              <a:gd name="connsiteY29" fmla="*/ 1071563 h 1086470"/>
              <a:gd name="connsiteX30" fmla="*/ 752549 w 3043484"/>
              <a:gd name="connsiteY30" fmla="*/ 842963 h 1086470"/>
              <a:gd name="connsiteX31" fmla="*/ 909711 w 3043484"/>
              <a:gd name="connsiteY31" fmla="*/ 771525 h 1086470"/>
              <a:gd name="connsiteX32" fmla="*/ 1281186 w 3043484"/>
              <a:gd name="connsiteY32" fmla="*/ 642938 h 1086470"/>
              <a:gd name="connsiteX33" fmla="*/ 1595511 w 3043484"/>
              <a:gd name="connsiteY33" fmla="*/ 485775 h 1086470"/>
              <a:gd name="connsiteX34" fmla="*/ 938286 w 3043484"/>
              <a:gd name="connsiteY34" fmla="*/ 600075 h 1086470"/>
              <a:gd name="connsiteX35" fmla="*/ 352499 w 3043484"/>
              <a:gd name="connsiteY35" fmla="*/ 700088 h 1086470"/>
              <a:gd name="connsiteX36" fmla="*/ 452511 w 3043484"/>
              <a:gd name="connsiteY36" fmla="*/ 685800 h 1086470"/>
              <a:gd name="connsiteX37" fmla="*/ 581099 w 3043484"/>
              <a:gd name="connsiteY37" fmla="*/ 671513 h 1086470"/>
              <a:gd name="connsiteX38" fmla="*/ 995436 w 3043484"/>
              <a:gd name="connsiteY38" fmla="*/ 600075 h 1086470"/>
              <a:gd name="connsiteX39" fmla="*/ 1224036 w 3043484"/>
              <a:gd name="connsiteY39" fmla="*/ 542925 h 1086470"/>
              <a:gd name="connsiteX40" fmla="*/ 2752799 w 3043484"/>
              <a:gd name="connsiteY40" fmla="*/ 271463 h 1086470"/>
              <a:gd name="connsiteX41" fmla="*/ 2409899 w 3043484"/>
              <a:gd name="connsiteY41" fmla="*/ 300038 h 1086470"/>
              <a:gd name="connsiteX42" fmla="*/ 1666949 w 3043484"/>
              <a:gd name="connsiteY42" fmla="*/ 542925 h 1086470"/>
              <a:gd name="connsiteX43" fmla="*/ 1266899 w 3043484"/>
              <a:gd name="connsiteY43" fmla="*/ 700088 h 1086470"/>
              <a:gd name="connsiteX44" fmla="*/ 1338336 w 3043484"/>
              <a:gd name="connsiteY44" fmla="*/ 685800 h 1086470"/>
              <a:gd name="connsiteX45" fmla="*/ 1409774 w 3043484"/>
              <a:gd name="connsiteY45" fmla="*/ 657225 h 1086470"/>
              <a:gd name="connsiteX46" fmla="*/ 1624086 w 3043484"/>
              <a:gd name="connsiteY46" fmla="*/ 628650 h 1086470"/>
              <a:gd name="connsiteX47" fmla="*/ 2052711 w 3043484"/>
              <a:gd name="connsiteY47" fmla="*/ 557213 h 1086470"/>
              <a:gd name="connsiteX48" fmla="*/ 2724224 w 3043484"/>
              <a:gd name="connsiteY48" fmla="*/ 485775 h 1086470"/>
              <a:gd name="connsiteX49" fmla="*/ 2409899 w 3043484"/>
              <a:gd name="connsiteY49" fmla="*/ 514350 h 1086470"/>
              <a:gd name="connsiteX50" fmla="*/ 2152724 w 3043484"/>
              <a:gd name="connsiteY50" fmla="*/ 557213 h 1086470"/>
              <a:gd name="connsiteX51" fmla="*/ 1852686 w 3043484"/>
              <a:gd name="connsiteY51" fmla="*/ 628650 h 1086470"/>
              <a:gd name="connsiteX52" fmla="*/ 1338336 w 3043484"/>
              <a:gd name="connsiteY52" fmla="*/ 700088 h 1086470"/>
              <a:gd name="connsiteX53" fmla="*/ 1266899 w 3043484"/>
              <a:gd name="connsiteY53" fmla="*/ 714375 h 1086470"/>
              <a:gd name="connsiteX54" fmla="*/ 1395486 w 3043484"/>
              <a:gd name="connsiteY54" fmla="*/ 614363 h 1086470"/>
              <a:gd name="connsiteX55" fmla="*/ 1666949 w 3043484"/>
              <a:gd name="connsiteY55" fmla="*/ 471488 h 1086470"/>
              <a:gd name="connsiteX56" fmla="*/ 2367036 w 3043484"/>
              <a:gd name="connsiteY56" fmla="*/ 242888 h 1086470"/>
              <a:gd name="connsiteX57" fmla="*/ 2981399 w 3043484"/>
              <a:gd name="connsiteY57" fmla="*/ 85725 h 1086470"/>
              <a:gd name="connsiteX58" fmla="*/ 2267024 w 3043484"/>
              <a:gd name="connsiteY58" fmla="*/ 157163 h 1086470"/>
              <a:gd name="connsiteX59" fmla="*/ 1381199 w 3043484"/>
              <a:gd name="connsiteY59" fmla="*/ 314325 h 1086470"/>
              <a:gd name="connsiteX60" fmla="*/ 1552649 w 3043484"/>
              <a:gd name="connsiteY60" fmla="*/ 242888 h 1086470"/>
              <a:gd name="connsiteX61" fmla="*/ 1709811 w 3043484"/>
              <a:gd name="connsiteY61" fmla="*/ 171450 h 1086470"/>
              <a:gd name="connsiteX62" fmla="*/ 2152724 w 3043484"/>
              <a:gd name="connsiteY62" fmla="*/ 85725 h 1086470"/>
              <a:gd name="connsiteX63" fmla="*/ 2224161 w 3043484"/>
              <a:gd name="connsiteY63" fmla="*/ 71438 h 1086470"/>
              <a:gd name="connsiteX64" fmla="*/ 2181299 w 3043484"/>
              <a:gd name="connsiteY64" fmla="*/ 85725 h 1086470"/>
              <a:gd name="connsiteX65" fmla="*/ 2124149 w 3043484"/>
              <a:gd name="connsiteY65" fmla="*/ 114300 h 1086470"/>
              <a:gd name="connsiteX66" fmla="*/ 2052711 w 3043484"/>
              <a:gd name="connsiteY66" fmla="*/ 157163 h 1086470"/>
              <a:gd name="connsiteX67" fmla="*/ 1738386 w 3043484"/>
              <a:gd name="connsiteY67" fmla="*/ 271463 h 1086470"/>
              <a:gd name="connsiteX68" fmla="*/ 1395486 w 3043484"/>
              <a:gd name="connsiteY68" fmla="*/ 442913 h 1086470"/>
              <a:gd name="connsiteX69" fmla="*/ 938286 w 3043484"/>
              <a:gd name="connsiteY69" fmla="*/ 642938 h 1086470"/>
              <a:gd name="connsiteX70" fmla="*/ 995436 w 3043484"/>
              <a:gd name="connsiteY70" fmla="*/ 657225 h 1086470"/>
              <a:gd name="connsiteX71" fmla="*/ 1095449 w 3043484"/>
              <a:gd name="connsiteY71" fmla="*/ 642938 h 1086470"/>
              <a:gd name="connsiteX72" fmla="*/ 1424061 w 3043484"/>
              <a:gd name="connsiteY72" fmla="*/ 571500 h 1086470"/>
              <a:gd name="connsiteX73" fmla="*/ 1638374 w 3043484"/>
              <a:gd name="connsiteY73" fmla="*/ 542925 h 1086470"/>
              <a:gd name="connsiteX74" fmla="*/ 1895549 w 3043484"/>
              <a:gd name="connsiteY74" fmla="*/ 514350 h 1086470"/>
              <a:gd name="connsiteX75" fmla="*/ 1981274 w 3043484"/>
              <a:gd name="connsiteY75" fmla="*/ 500063 h 1086470"/>
              <a:gd name="connsiteX76" fmla="*/ 1781249 w 3043484"/>
              <a:gd name="connsiteY76" fmla="*/ 528638 h 1086470"/>
              <a:gd name="connsiteX77" fmla="*/ 1524074 w 3043484"/>
              <a:gd name="connsiteY77" fmla="*/ 571500 h 1086470"/>
              <a:gd name="connsiteX78" fmla="*/ 995436 w 3043484"/>
              <a:gd name="connsiteY78" fmla="*/ 671513 h 1086470"/>
              <a:gd name="connsiteX79" fmla="*/ 823986 w 3043484"/>
              <a:gd name="connsiteY79" fmla="*/ 742950 h 1086470"/>
              <a:gd name="connsiteX80" fmla="*/ 866849 w 3043484"/>
              <a:gd name="connsiteY80" fmla="*/ 700088 h 1086470"/>
              <a:gd name="connsiteX81" fmla="*/ 966861 w 3043484"/>
              <a:gd name="connsiteY81" fmla="*/ 671513 h 1086470"/>
              <a:gd name="connsiteX82" fmla="*/ 1038299 w 3043484"/>
              <a:gd name="connsiteY82" fmla="*/ 642938 h 1086470"/>
              <a:gd name="connsiteX83" fmla="*/ 1438349 w 3043484"/>
              <a:gd name="connsiteY83" fmla="*/ 585788 h 1086470"/>
              <a:gd name="connsiteX84" fmla="*/ 1252611 w 3043484"/>
              <a:gd name="connsiteY84" fmla="*/ 657225 h 1086470"/>
              <a:gd name="connsiteX85" fmla="*/ 995436 w 3043484"/>
              <a:gd name="connsiteY85" fmla="*/ 757238 h 1086470"/>
              <a:gd name="connsiteX86" fmla="*/ 552524 w 3043484"/>
              <a:gd name="connsiteY86" fmla="*/ 957263 h 1086470"/>
              <a:gd name="connsiteX87" fmla="*/ 952574 w 3043484"/>
              <a:gd name="connsiteY87" fmla="*/ 885825 h 1086470"/>
              <a:gd name="connsiteX88" fmla="*/ 1081161 w 3043484"/>
              <a:gd name="connsiteY88" fmla="*/ 871538 h 1086470"/>
              <a:gd name="connsiteX89" fmla="*/ 1366911 w 3043484"/>
              <a:gd name="connsiteY89" fmla="*/ 814388 h 1086470"/>
              <a:gd name="connsiteX90" fmla="*/ 1066874 w 3043484"/>
              <a:gd name="connsiteY90" fmla="*/ 842963 h 1086470"/>
              <a:gd name="connsiteX91" fmla="*/ 609674 w 3043484"/>
              <a:gd name="connsiteY91" fmla="*/ 928688 h 1086470"/>
              <a:gd name="connsiteX92" fmla="*/ 466799 w 3043484"/>
              <a:gd name="connsiteY92" fmla="*/ 1000125 h 1086470"/>
              <a:gd name="connsiteX93" fmla="*/ 523949 w 3043484"/>
              <a:gd name="connsiteY93" fmla="*/ 942975 h 1086470"/>
              <a:gd name="connsiteX94" fmla="*/ 609674 w 3043484"/>
              <a:gd name="connsiteY94" fmla="*/ 871538 h 1086470"/>
              <a:gd name="connsiteX95" fmla="*/ 1024011 w 3043484"/>
              <a:gd name="connsiteY95" fmla="*/ 657225 h 1086470"/>
              <a:gd name="connsiteX96" fmla="*/ 1181174 w 3043484"/>
              <a:gd name="connsiteY96" fmla="*/ 542925 h 1086470"/>
              <a:gd name="connsiteX97" fmla="*/ 638249 w 3043484"/>
              <a:gd name="connsiteY97" fmla="*/ 557213 h 1086470"/>
              <a:gd name="connsiteX98" fmla="*/ 409649 w 3043484"/>
              <a:gd name="connsiteY98" fmla="*/ 542925 h 1086470"/>
              <a:gd name="connsiteX99" fmla="*/ 838274 w 3043484"/>
              <a:gd name="connsiteY99" fmla="*/ 385763 h 1086470"/>
              <a:gd name="connsiteX100" fmla="*/ 1209749 w 3043484"/>
              <a:gd name="connsiteY100" fmla="*/ 328613 h 1086470"/>
              <a:gd name="connsiteX101" fmla="*/ 1538361 w 3043484"/>
              <a:gd name="connsiteY101" fmla="*/ 271463 h 1086470"/>
              <a:gd name="connsiteX102" fmla="*/ 1238324 w 3043484"/>
              <a:gd name="connsiteY102" fmla="*/ 385763 h 1086470"/>
              <a:gd name="connsiteX103" fmla="*/ 1166886 w 3043484"/>
              <a:gd name="connsiteY103" fmla="*/ 414338 h 1086470"/>
              <a:gd name="connsiteX104" fmla="*/ 1081161 w 3043484"/>
              <a:gd name="connsiteY104" fmla="*/ 471488 h 1086470"/>
              <a:gd name="connsiteX105" fmla="*/ 1352624 w 3043484"/>
              <a:gd name="connsiteY105" fmla="*/ 442913 h 1086470"/>
              <a:gd name="connsiteX106" fmla="*/ 1852686 w 3043484"/>
              <a:gd name="connsiteY106" fmla="*/ 371475 h 1086470"/>
              <a:gd name="connsiteX107" fmla="*/ 2181299 w 3043484"/>
              <a:gd name="connsiteY107" fmla="*/ 300038 h 1086470"/>
              <a:gd name="connsiteX108" fmla="*/ 2395611 w 3043484"/>
              <a:gd name="connsiteY108" fmla="*/ 271463 h 1086470"/>
              <a:gd name="connsiteX109" fmla="*/ 2309886 w 3043484"/>
              <a:gd name="connsiteY109" fmla="*/ 300038 h 1086470"/>
              <a:gd name="connsiteX110" fmla="*/ 1981274 w 3043484"/>
              <a:gd name="connsiteY110" fmla="*/ 428625 h 1086470"/>
              <a:gd name="connsiteX111" fmla="*/ 1838399 w 3043484"/>
              <a:gd name="connsiteY111" fmla="*/ 500063 h 1086470"/>
              <a:gd name="connsiteX112" fmla="*/ 1581224 w 3043484"/>
              <a:gd name="connsiteY112" fmla="*/ 600075 h 1086470"/>
              <a:gd name="connsiteX113" fmla="*/ 1695524 w 3043484"/>
              <a:gd name="connsiteY113" fmla="*/ 557213 h 1086470"/>
              <a:gd name="connsiteX114" fmla="*/ 1824111 w 3043484"/>
              <a:gd name="connsiteY114" fmla="*/ 528638 h 1086470"/>
              <a:gd name="connsiteX115" fmla="*/ 2252736 w 3043484"/>
              <a:gd name="connsiteY115" fmla="*/ 457200 h 1086470"/>
              <a:gd name="connsiteX116" fmla="*/ 2381324 w 3043484"/>
              <a:gd name="connsiteY116" fmla="*/ 442913 h 1086470"/>
              <a:gd name="connsiteX117" fmla="*/ 2681361 w 3043484"/>
              <a:gd name="connsiteY117" fmla="*/ 385763 h 1086470"/>
              <a:gd name="connsiteX118" fmla="*/ 2324174 w 3043484"/>
              <a:gd name="connsiteY118" fmla="*/ 457200 h 1086470"/>
              <a:gd name="connsiteX119" fmla="*/ 2281311 w 3043484"/>
              <a:gd name="connsiteY119" fmla="*/ 428625 h 1086470"/>
              <a:gd name="connsiteX120" fmla="*/ 2367036 w 3043484"/>
              <a:gd name="connsiteY120" fmla="*/ 314325 h 1086470"/>
              <a:gd name="connsiteX121" fmla="*/ 2595636 w 3043484"/>
              <a:gd name="connsiteY121" fmla="*/ 128588 h 1086470"/>
              <a:gd name="connsiteX122" fmla="*/ 2495624 w 3043484"/>
              <a:gd name="connsiteY122" fmla="*/ 100013 h 1086470"/>
              <a:gd name="connsiteX123" fmla="*/ 2124149 w 3043484"/>
              <a:gd name="connsiteY123" fmla="*/ 100013 h 1086470"/>
              <a:gd name="connsiteX124" fmla="*/ 2309886 w 3043484"/>
              <a:gd name="connsiteY124" fmla="*/ 42863 h 1086470"/>
              <a:gd name="connsiteX125" fmla="*/ 2509911 w 3043484"/>
              <a:gd name="connsiteY125" fmla="*/ 14288 h 1086470"/>
              <a:gd name="connsiteX126" fmla="*/ 2595636 w 3043484"/>
              <a:gd name="connsiteY126" fmla="*/ 0 h 1086470"/>
              <a:gd name="connsiteX127" fmla="*/ 2495624 w 3043484"/>
              <a:gd name="connsiteY127" fmla="*/ 14288 h 1086470"/>
              <a:gd name="connsiteX128" fmla="*/ 1924124 w 3043484"/>
              <a:gd name="connsiteY128" fmla="*/ 200025 h 1086470"/>
              <a:gd name="connsiteX129" fmla="*/ 1924124 w 3043484"/>
              <a:gd name="connsiteY129" fmla="*/ 200025 h 1086470"/>
              <a:gd name="connsiteX130" fmla="*/ 1752674 w 3043484"/>
              <a:gd name="connsiteY130" fmla="*/ 271463 h 1086470"/>
              <a:gd name="connsiteX131" fmla="*/ 1681236 w 3043484"/>
              <a:gd name="connsiteY131" fmla="*/ 300038 h 1086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3043484" h="1086470">
                <a:moveTo>
                  <a:pt x="523949" y="642938"/>
                </a:moveTo>
                <a:cubicBezTo>
                  <a:pt x="688695" y="533106"/>
                  <a:pt x="585766" y="594342"/>
                  <a:pt x="1009724" y="514350"/>
                </a:cubicBezTo>
                <a:cubicBezTo>
                  <a:pt x="1113635" y="494744"/>
                  <a:pt x="1219274" y="485775"/>
                  <a:pt x="1324049" y="471488"/>
                </a:cubicBezTo>
                <a:lnTo>
                  <a:pt x="1409774" y="442913"/>
                </a:lnTo>
                <a:cubicBezTo>
                  <a:pt x="1353463" y="461683"/>
                  <a:pt x="1139461" y="531302"/>
                  <a:pt x="1081161" y="557213"/>
                </a:cubicBezTo>
                <a:cubicBezTo>
                  <a:pt x="976234" y="603847"/>
                  <a:pt x="907998" y="637737"/>
                  <a:pt x="795411" y="671513"/>
                </a:cubicBezTo>
                <a:cubicBezTo>
                  <a:pt x="753355" y="684130"/>
                  <a:pt x="709421" y="689439"/>
                  <a:pt x="666824" y="700088"/>
                </a:cubicBezTo>
                <a:cubicBezTo>
                  <a:pt x="652213" y="703741"/>
                  <a:pt x="638115" y="709228"/>
                  <a:pt x="623961" y="714375"/>
                </a:cubicBezTo>
                <a:cubicBezTo>
                  <a:pt x="585720" y="728281"/>
                  <a:pt x="547761" y="742950"/>
                  <a:pt x="509661" y="757238"/>
                </a:cubicBezTo>
                <a:cubicBezTo>
                  <a:pt x="471561" y="747713"/>
                  <a:pt x="395361" y="767936"/>
                  <a:pt x="395361" y="728663"/>
                </a:cubicBezTo>
                <a:cubicBezTo>
                  <a:pt x="395361" y="687972"/>
                  <a:pt x="472100" y="701450"/>
                  <a:pt x="509661" y="685800"/>
                </a:cubicBezTo>
                <a:cubicBezTo>
                  <a:pt x="529321" y="677608"/>
                  <a:pt x="547036" y="665135"/>
                  <a:pt x="566811" y="657225"/>
                </a:cubicBezTo>
                <a:cubicBezTo>
                  <a:pt x="1122939" y="434774"/>
                  <a:pt x="846747" y="567263"/>
                  <a:pt x="1152599" y="414338"/>
                </a:cubicBezTo>
                <a:cubicBezTo>
                  <a:pt x="1133549" y="409575"/>
                  <a:pt x="1114888" y="397273"/>
                  <a:pt x="1095449" y="400050"/>
                </a:cubicBezTo>
                <a:cubicBezTo>
                  <a:pt x="1078450" y="402478"/>
                  <a:pt x="1068529" y="422248"/>
                  <a:pt x="1052586" y="428625"/>
                </a:cubicBezTo>
                <a:cubicBezTo>
                  <a:pt x="1020394" y="441502"/>
                  <a:pt x="985299" y="445746"/>
                  <a:pt x="952574" y="457200"/>
                </a:cubicBezTo>
                <a:cubicBezTo>
                  <a:pt x="889964" y="479114"/>
                  <a:pt x="830618" y="510415"/>
                  <a:pt x="766836" y="528638"/>
                </a:cubicBezTo>
                <a:cubicBezTo>
                  <a:pt x="663523" y="558156"/>
                  <a:pt x="557147" y="575660"/>
                  <a:pt x="452511" y="600075"/>
                </a:cubicBezTo>
                <a:cubicBezTo>
                  <a:pt x="277643" y="640877"/>
                  <a:pt x="399978" y="620929"/>
                  <a:pt x="223911" y="642938"/>
                </a:cubicBezTo>
                <a:cubicBezTo>
                  <a:pt x="527986" y="556060"/>
                  <a:pt x="0" y="702009"/>
                  <a:pt x="723974" y="557213"/>
                </a:cubicBezTo>
                <a:cubicBezTo>
                  <a:pt x="843036" y="533400"/>
                  <a:pt x="961661" y="507285"/>
                  <a:pt x="1081161" y="485775"/>
                </a:cubicBezTo>
                <a:cubicBezTo>
                  <a:pt x="1199831" y="464414"/>
                  <a:pt x="1319806" y="450679"/>
                  <a:pt x="1438349" y="428625"/>
                </a:cubicBezTo>
                <a:cubicBezTo>
                  <a:pt x="1524684" y="412563"/>
                  <a:pt x="1608729" y="384828"/>
                  <a:pt x="1695524" y="371475"/>
                </a:cubicBezTo>
                <a:cubicBezTo>
                  <a:pt x="1720873" y="367575"/>
                  <a:pt x="1647025" y="388580"/>
                  <a:pt x="1624086" y="400050"/>
                </a:cubicBezTo>
                <a:cubicBezTo>
                  <a:pt x="1589743" y="417221"/>
                  <a:pt x="1555643" y="435344"/>
                  <a:pt x="1524074" y="457200"/>
                </a:cubicBezTo>
                <a:cubicBezTo>
                  <a:pt x="1493491" y="478373"/>
                  <a:pt x="1471618" y="512003"/>
                  <a:pt x="1438349" y="528638"/>
                </a:cubicBezTo>
                <a:cubicBezTo>
                  <a:pt x="1346592" y="574517"/>
                  <a:pt x="1245617" y="599674"/>
                  <a:pt x="1152599" y="642938"/>
                </a:cubicBezTo>
                <a:cubicBezTo>
                  <a:pt x="1040574" y="695043"/>
                  <a:pt x="935249" y="760675"/>
                  <a:pt x="823986" y="814388"/>
                </a:cubicBezTo>
                <a:cubicBezTo>
                  <a:pt x="658934" y="894068"/>
                  <a:pt x="494094" y="974920"/>
                  <a:pt x="323924" y="1042988"/>
                </a:cubicBezTo>
                <a:cubicBezTo>
                  <a:pt x="300111" y="1052513"/>
                  <a:pt x="231616" y="1086470"/>
                  <a:pt x="252486" y="1071563"/>
                </a:cubicBezTo>
                <a:cubicBezTo>
                  <a:pt x="422187" y="950347"/>
                  <a:pt x="546062" y="927987"/>
                  <a:pt x="752549" y="842963"/>
                </a:cubicBezTo>
                <a:cubicBezTo>
                  <a:pt x="805760" y="821053"/>
                  <a:pt x="855890" y="791890"/>
                  <a:pt x="909711" y="771525"/>
                </a:cubicBezTo>
                <a:cubicBezTo>
                  <a:pt x="1032265" y="725153"/>
                  <a:pt x="1160232" y="693336"/>
                  <a:pt x="1281186" y="642938"/>
                </a:cubicBezTo>
                <a:cubicBezTo>
                  <a:pt x="1389317" y="597883"/>
                  <a:pt x="1490736" y="538163"/>
                  <a:pt x="1595511" y="485775"/>
                </a:cubicBezTo>
                <a:cubicBezTo>
                  <a:pt x="1251776" y="447583"/>
                  <a:pt x="1655612" y="477604"/>
                  <a:pt x="938286" y="600075"/>
                </a:cubicBezTo>
                <a:lnTo>
                  <a:pt x="352499" y="700088"/>
                </a:lnTo>
                <a:lnTo>
                  <a:pt x="452511" y="685800"/>
                </a:lnTo>
                <a:cubicBezTo>
                  <a:pt x="495304" y="680451"/>
                  <a:pt x="538500" y="678239"/>
                  <a:pt x="581099" y="671513"/>
                </a:cubicBezTo>
                <a:cubicBezTo>
                  <a:pt x="719534" y="649655"/>
                  <a:pt x="858008" y="627561"/>
                  <a:pt x="995436" y="600075"/>
                </a:cubicBezTo>
                <a:cubicBezTo>
                  <a:pt x="1072456" y="584671"/>
                  <a:pt x="1146719" y="556761"/>
                  <a:pt x="1224036" y="542925"/>
                </a:cubicBezTo>
                <a:cubicBezTo>
                  <a:pt x="3001743" y="224810"/>
                  <a:pt x="1795922" y="476508"/>
                  <a:pt x="2752799" y="271463"/>
                </a:cubicBezTo>
                <a:cubicBezTo>
                  <a:pt x="2597829" y="240468"/>
                  <a:pt x="2681592" y="248636"/>
                  <a:pt x="2409899" y="300038"/>
                </a:cubicBezTo>
                <a:cubicBezTo>
                  <a:pt x="2054846" y="367211"/>
                  <a:pt x="2093895" y="380279"/>
                  <a:pt x="1666949" y="542925"/>
                </a:cubicBezTo>
                <a:cubicBezTo>
                  <a:pt x="1605344" y="566393"/>
                  <a:pt x="1215408" y="710387"/>
                  <a:pt x="1266899" y="700088"/>
                </a:cubicBezTo>
                <a:cubicBezTo>
                  <a:pt x="1290711" y="695325"/>
                  <a:pt x="1315076" y="692778"/>
                  <a:pt x="1338336" y="685800"/>
                </a:cubicBezTo>
                <a:cubicBezTo>
                  <a:pt x="1362901" y="678430"/>
                  <a:pt x="1384625" y="662255"/>
                  <a:pt x="1409774" y="657225"/>
                </a:cubicBezTo>
                <a:cubicBezTo>
                  <a:pt x="1480444" y="643091"/>
                  <a:pt x="1552873" y="639728"/>
                  <a:pt x="1624086" y="628650"/>
                </a:cubicBezTo>
                <a:cubicBezTo>
                  <a:pt x="1767210" y="606386"/>
                  <a:pt x="1909072" y="575867"/>
                  <a:pt x="2052711" y="557213"/>
                </a:cubicBezTo>
                <a:cubicBezTo>
                  <a:pt x="2275937" y="528223"/>
                  <a:pt x="2500727" y="512595"/>
                  <a:pt x="2724224" y="485775"/>
                </a:cubicBezTo>
                <a:cubicBezTo>
                  <a:pt x="2828682" y="473240"/>
                  <a:pt x="2514294" y="501301"/>
                  <a:pt x="2409899" y="514350"/>
                </a:cubicBezTo>
                <a:cubicBezTo>
                  <a:pt x="2323663" y="525130"/>
                  <a:pt x="2237859" y="539749"/>
                  <a:pt x="2152724" y="557213"/>
                </a:cubicBezTo>
                <a:cubicBezTo>
                  <a:pt x="2052013" y="577872"/>
                  <a:pt x="1953948" y="610885"/>
                  <a:pt x="1852686" y="628650"/>
                </a:cubicBezTo>
                <a:cubicBezTo>
                  <a:pt x="1682194" y="658561"/>
                  <a:pt x="1508071" y="666142"/>
                  <a:pt x="1338336" y="700088"/>
                </a:cubicBezTo>
                <a:lnTo>
                  <a:pt x="1266899" y="714375"/>
                </a:lnTo>
                <a:cubicBezTo>
                  <a:pt x="1309761" y="681038"/>
                  <a:pt x="1347434" y="639653"/>
                  <a:pt x="1395486" y="614363"/>
                </a:cubicBezTo>
                <a:cubicBezTo>
                  <a:pt x="1485974" y="566738"/>
                  <a:pt x="1573950" y="514002"/>
                  <a:pt x="1666949" y="471488"/>
                </a:cubicBezTo>
                <a:cubicBezTo>
                  <a:pt x="1830808" y="396581"/>
                  <a:pt x="2258585" y="271179"/>
                  <a:pt x="2367036" y="242888"/>
                </a:cubicBezTo>
                <a:cubicBezTo>
                  <a:pt x="3043484" y="66423"/>
                  <a:pt x="2693791" y="208986"/>
                  <a:pt x="2981399" y="85725"/>
                </a:cubicBezTo>
                <a:cubicBezTo>
                  <a:pt x="2692009" y="44385"/>
                  <a:pt x="2820696" y="53350"/>
                  <a:pt x="2267024" y="157163"/>
                </a:cubicBezTo>
                <a:cubicBezTo>
                  <a:pt x="1515026" y="298162"/>
                  <a:pt x="1811470" y="252858"/>
                  <a:pt x="1381199" y="314325"/>
                </a:cubicBezTo>
                <a:cubicBezTo>
                  <a:pt x="1493120" y="239710"/>
                  <a:pt x="1324978" y="346376"/>
                  <a:pt x="1552649" y="242888"/>
                </a:cubicBezTo>
                <a:cubicBezTo>
                  <a:pt x="1605036" y="219075"/>
                  <a:pt x="1655026" y="189059"/>
                  <a:pt x="1709811" y="171450"/>
                </a:cubicBezTo>
                <a:cubicBezTo>
                  <a:pt x="1887857" y="114221"/>
                  <a:pt x="1975959" y="113635"/>
                  <a:pt x="2152724" y="85725"/>
                </a:cubicBezTo>
                <a:cubicBezTo>
                  <a:pt x="2176711" y="81938"/>
                  <a:pt x="2199877" y="71438"/>
                  <a:pt x="2224161" y="71438"/>
                </a:cubicBezTo>
                <a:cubicBezTo>
                  <a:pt x="2239221" y="71438"/>
                  <a:pt x="2195141" y="79793"/>
                  <a:pt x="2181299" y="85725"/>
                </a:cubicBezTo>
                <a:cubicBezTo>
                  <a:pt x="2161723" y="94115"/>
                  <a:pt x="2142767" y="103956"/>
                  <a:pt x="2124149" y="114300"/>
                </a:cubicBezTo>
                <a:cubicBezTo>
                  <a:pt x="2099874" y="127786"/>
                  <a:pt x="2078429" y="146685"/>
                  <a:pt x="2052711" y="157163"/>
                </a:cubicBezTo>
                <a:cubicBezTo>
                  <a:pt x="1949464" y="199227"/>
                  <a:pt x="1840628" y="227010"/>
                  <a:pt x="1738386" y="271463"/>
                </a:cubicBezTo>
                <a:cubicBezTo>
                  <a:pt x="1621192" y="322417"/>
                  <a:pt x="1511394" y="389099"/>
                  <a:pt x="1395486" y="442913"/>
                </a:cubicBezTo>
                <a:cubicBezTo>
                  <a:pt x="1244608" y="512964"/>
                  <a:pt x="938286" y="642938"/>
                  <a:pt x="938286" y="642938"/>
                </a:cubicBezTo>
                <a:cubicBezTo>
                  <a:pt x="957336" y="647700"/>
                  <a:pt x="975800" y="657225"/>
                  <a:pt x="995436" y="657225"/>
                </a:cubicBezTo>
                <a:cubicBezTo>
                  <a:pt x="1029112" y="657225"/>
                  <a:pt x="1062427" y="649542"/>
                  <a:pt x="1095449" y="642938"/>
                </a:cubicBezTo>
                <a:cubicBezTo>
                  <a:pt x="1205368" y="620954"/>
                  <a:pt x="1313820" y="591808"/>
                  <a:pt x="1424061" y="571500"/>
                </a:cubicBezTo>
                <a:cubicBezTo>
                  <a:pt x="1494938" y="558444"/>
                  <a:pt x="1566828" y="551597"/>
                  <a:pt x="1638374" y="542925"/>
                </a:cubicBezTo>
                <a:cubicBezTo>
                  <a:pt x="1724000" y="532546"/>
                  <a:pt x="1809962" y="525048"/>
                  <a:pt x="1895549" y="514350"/>
                </a:cubicBezTo>
                <a:cubicBezTo>
                  <a:pt x="1924294" y="510757"/>
                  <a:pt x="2010243" y="500063"/>
                  <a:pt x="1981274" y="500063"/>
                </a:cubicBezTo>
                <a:cubicBezTo>
                  <a:pt x="1895815" y="500063"/>
                  <a:pt x="1857099" y="515447"/>
                  <a:pt x="1781249" y="528638"/>
                </a:cubicBezTo>
                <a:cubicBezTo>
                  <a:pt x="1695627" y="543529"/>
                  <a:pt x="1609467" y="555345"/>
                  <a:pt x="1524074" y="571500"/>
                </a:cubicBezTo>
                <a:cubicBezTo>
                  <a:pt x="829767" y="702855"/>
                  <a:pt x="1661300" y="560534"/>
                  <a:pt x="995436" y="671513"/>
                </a:cubicBezTo>
                <a:cubicBezTo>
                  <a:pt x="938286" y="695325"/>
                  <a:pt x="884424" y="729519"/>
                  <a:pt x="823986" y="742950"/>
                </a:cubicBezTo>
                <a:cubicBezTo>
                  <a:pt x="804262" y="747333"/>
                  <a:pt x="848777" y="709124"/>
                  <a:pt x="866849" y="700088"/>
                </a:cubicBezTo>
                <a:cubicBezTo>
                  <a:pt x="897860" y="684583"/>
                  <a:pt x="933969" y="682477"/>
                  <a:pt x="966861" y="671513"/>
                </a:cubicBezTo>
                <a:cubicBezTo>
                  <a:pt x="991192" y="663403"/>
                  <a:pt x="1013066" y="647526"/>
                  <a:pt x="1038299" y="642938"/>
                </a:cubicBezTo>
                <a:cubicBezTo>
                  <a:pt x="1170830" y="618841"/>
                  <a:pt x="1438349" y="585788"/>
                  <a:pt x="1438349" y="585788"/>
                </a:cubicBezTo>
                <a:cubicBezTo>
                  <a:pt x="1343956" y="648716"/>
                  <a:pt x="1441349" y="589818"/>
                  <a:pt x="1252611" y="657225"/>
                </a:cubicBezTo>
                <a:cubicBezTo>
                  <a:pt x="1165990" y="688161"/>
                  <a:pt x="1079978" y="721006"/>
                  <a:pt x="995436" y="757238"/>
                </a:cubicBezTo>
                <a:cubicBezTo>
                  <a:pt x="846539" y="821051"/>
                  <a:pt x="393304" y="987117"/>
                  <a:pt x="552524" y="957263"/>
                </a:cubicBezTo>
                <a:cubicBezTo>
                  <a:pt x="661141" y="936897"/>
                  <a:pt x="836874" y="902353"/>
                  <a:pt x="952574" y="885825"/>
                </a:cubicBezTo>
                <a:cubicBezTo>
                  <a:pt x="995267" y="879726"/>
                  <a:pt x="1038662" y="878865"/>
                  <a:pt x="1081161" y="871538"/>
                </a:cubicBezTo>
                <a:cubicBezTo>
                  <a:pt x="1176885" y="855034"/>
                  <a:pt x="1410350" y="901270"/>
                  <a:pt x="1366911" y="814388"/>
                </a:cubicBezTo>
                <a:cubicBezTo>
                  <a:pt x="1321983" y="724529"/>
                  <a:pt x="1166214" y="827968"/>
                  <a:pt x="1066874" y="842963"/>
                </a:cubicBezTo>
                <a:cubicBezTo>
                  <a:pt x="913555" y="866106"/>
                  <a:pt x="609674" y="928688"/>
                  <a:pt x="609674" y="928688"/>
                </a:cubicBezTo>
                <a:cubicBezTo>
                  <a:pt x="562049" y="952500"/>
                  <a:pt x="519321" y="991372"/>
                  <a:pt x="466799" y="1000125"/>
                </a:cubicBezTo>
                <a:cubicBezTo>
                  <a:pt x="440225" y="1004554"/>
                  <a:pt x="503924" y="960997"/>
                  <a:pt x="523949" y="942975"/>
                </a:cubicBezTo>
                <a:cubicBezTo>
                  <a:pt x="551597" y="918092"/>
                  <a:pt x="579520" y="893316"/>
                  <a:pt x="609674" y="871538"/>
                </a:cubicBezTo>
                <a:cubicBezTo>
                  <a:pt x="940946" y="632287"/>
                  <a:pt x="606747" y="880760"/>
                  <a:pt x="1024011" y="657225"/>
                </a:cubicBezTo>
                <a:cubicBezTo>
                  <a:pt x="1081111" y="626636"/>
                  <a:pt x="1128786" y="581025"/>
                  <a:pt x="1181174" y="542925"/>
                </a:cubicBezTo>
                <a:cubicBezTo>
                  <a:pt x="972697" y="438687"/>
                  <a:pt x="1190528" y="535122"/>
                  <a:pt x="638249" y="557213"/>
                </a:cubicBezTo>
                <a:cubicBezTo>
                  <a:pt x="561961" y="560265"/>
                  <a:pt x="485849" y="547688"/>
                  <a:pt x="409649" y="542925"/>
                </a:cubicBezTo>
                <a:cubicBezTo>
                  <a:pt x="562234" y="475109"/>
                  <a:pt x="656324" y="428347"/>
                  <a:pt x="838274" y="385763"/>
                </a:cubicBezTo>
                <a:cubicBezTo>
                  <a:pt x="960259" y="357213"/>
                  <a:pt x="1086104" y="348800"/>
                  <a:pt x="1209749" y="328613"/>
                </a:cubicBezTo>
                <a:cubicBezTo>
                  <a:pt x="1319478" y="310698"/>
                  <a:pt x="1538361" y="271463"/>
                  <a:pt x="1538361" y="271463"/>
                </a:cubicBezTo>
                <a:lnTo>
                  <a:pt x="1238324" y="385763"/>
                </a:lnTo>
                <a:cubicBezTo>
                  <a:pt x="1214386" y="394970"/>
                  <a:pt x="1188226" y="400112"/>
                  <a:pt x="1166886" y="414338"/>
                </a:cubicBezTo>
                <a:cubicBezTo>
                  <a:pt x="1138311" y="433388"/>
                  <a:pt x="1047217" y="466266"/>
                  <a:pt x="1081161" y="471488"/>
                </a:cubicBezTo>
                <a:cubicBezTo>
                  <a:pt x="1171091" y="485323"/>
                  <a:pt x="1262471" y="455207"/>
                  <a:pt x="1352624" y="442913"/>
                </a:cubicBezTo>
                <a:cubicBezTo>
                  <a:pt x="2019992" y="351908"/>
                  <a:pt x="1485468" y="408198"/>
                  <a:pt x="1852686" y="371475"/>
                </a:cubicBezTo>
                <a:cubicBezTo>
                  <a:pt x="1962224" y="347663"/>
                  <a:pt x="2071058" y="320345"/>
                  <a:pt x="2181299" y="300038"/>
                </a:cubicBezTo>
                <a:cubicBezTo>
                  <a:pt x="2252176" y="286982"/>
                  <a:pt x="2323541" y="271463"/>
                  <a:pt x="2395611" y="271463"/>
                </a:cubicBezTo>
                <a:cubicBezTo>
                  <a:pt x="2425732" y="271463"/>
                  <a:pt x="2338049" y="289356"/>
                  <a:pt x="2309886" y="300038"/>
                </a:cubicBezTo>
                <a:cubicBezTo>
                  <a:pt x="2199907" y="341754"/>
                  <a:pt x="2086481" y="376021"/>
                  <a:pt x="1981274" y="428625"/>
                </a:cubicBezTo>
                <a:cubicBezTo>
                  <a:pt x="1933649" y="452438"/>
                  <a:pt x="1887181" y="478721"/>
                  <a:pt x="1838399" y="500063"/>
                </a:cubicBezTo>
                <a:cubicBezTo>
                  <a:pt x="1582418" y="612055"/>
                  <a:pt x="2009707" y="385834"/>
                  <a:pt x="1581224" y="600075"/>
                </a:cubicBezTo>
                <a:cubicBezTo>
                  <a:pt x="1544829" y="618272"/>
                  <a:pt x="1656487" y="568695"/>
                  <a:pt x="1695524" y="557213"/>
                </a:cubicBezTo>
                <a:cubicBezTo>
                  <a:pt x="1737648" y="544824"/>
                  <a:pt x="1780894" y="536395"/>
                  <a:pt x="1824111" y="528638"/>
                </a:cubicBezTo>
                <a:cubicBezTo>
                  <a:pt x="1966679" y="503049"/>
                  <a:pt x="2109574" y="479225"/>
                  <a:pt x="2252736" y="457200"/>
                </a:cubicBezTo>
                <a:cubicBezTo>
                  <a:pt x="2295361" y="450642"/>
                  <a:pt x="2338784" y="450003"/>
                  <a:pt x="2381324" y="442913"/>
                </a:cubicBezTo>
                <a:cubicBezTo>
                  <a:pt x="2481749" y="426176"/>
                  <a:pt x="2579551" y="385763"/>
                  <a:pt x="2681361" y="385763"/>
                </a:cubicBezTo>
                <a:cubicBezTo>
                  <a:pt x="2842513" y="385763"/>
                  <a:pt x="2338093" y="455212"/>
                  <a:pt x="2324174" y="457200"/>
                </a:cubicBezTo>
                <a:cubicBezTo>
                  <a:pt x="2309886" y="447675"/>
                  <a:pt x="2276377" y="445072"/>
                  <a:pt x="2281311" y="428625"/>
                </a:cubicBezTo>
                <a:cubicBezTo>
                  <a:pt x="2294996" y="383008"/>
                  <a:pt x="2333360" y="348001"/>
                  <a:pt x="2367036" y="314325"/>
                </a:cubicBezTo>
                <a:cubicBezTo>
                  <a:pt x="2474103" y="207258"/>
                  <a:pt x="2504725" y="189196"/>
                  <a:pt x="2595636" y="128588"/>
                </a:cubicBezTo>
                <a:cubicBezTo>
                  <a:pt x="2562299" y="119063"/>
                  <a:pt x="2530295" y="100013"/>
                  <a:pt x="2495624" y="100013"/>
                </a:cubicBezTo>
                <a:cubicBezTo>
                  <a:pt x="2099081" y="100013"/>
                  <a:pt x="2287749" y="181813"/>
                  <a:pt x="2124149" y="100013"/>
                </a:cubicBezTo>
                <a:cubicBezTo>
                  <a:pt x="2179247" y="81646"/>
                  <a:pt x="2267921" y="51606"/>
                  <a:pt x="2309886" y="42863"/>
                </a:cubicBezTo>
                <a:cubicBezTo>
                  <a:pt x="2375822" y="29126"/>
                  <a:pt x="2443304" y="24279"/>
                  <a:pt x="2509911" y="14288"/>
                </a:cubicBezTo>
                <a:cubicBezTo>
                  <a:pt x="2538560" y="9991"/>
                  <a:pt x="2624605" y="0"/>
                  <a:pt x="2595636" y="0"/>
                </a:cubicBezTo>
                <a:cubicBezTo>
                  <a:pt x="2561960" y="0"/>
                  <a:pt x="2528961" y="9525"/>
                  <a:pt x="2495624" y="14288"/>
                </a:cubicBezTo>
                <a:cubicBezTo>
                  <a:pt x="2278126" y="123037"/>
                  <a:pt x="2458843" y="36639"/>
                  <a:pt x="1924124" y="200025"/>
                </a:cubicBezTo>
                <a:lnTo>
                  <a:pt x="1924124" y="200025"/>
                </a:lnTo>
                <a:cubicBezTo>
                  <a:pt x="1646890" y="303989"/>
                  <a:pt x="1921064" y="196623"/>
                  <a:pt x="1752674" y="271463"/>
                </a:cubicBezTo>
                <a:cubicBezTo>
                  <a:pt x="1729237" y="281879"/>
                  <a:pt x="1681236" y="300038"/>
                  <a:pt x="1681236" y="300038"/>
                </a:cubicBezTo>
              </a:path>
            </a:pathLst>
          </a:cu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TextBox 4"/>
          <p:cNvSpPr txBox="1"/>
          <p:nvPr/>
        </p:nvSpPr>
        <p:spPr>
          <a:xfrm rot="20772151">
            <a:off x="41605" y="250979"/>
            <a:ext cx="3475861" cy="769441"/>
          </a:xfrm>
          <a:prstGeom prst="rect">
            <a:avLst/>
          </a:prstGeom>
          <a:noFill/>
        </p:spPr>
        <p:txBody>
          <a:bodyPr wrap="square" rtlCol="0">
            <a:spAutoFit/>
          </a:bodyPr>
          <a:lstStyle/>
          <a:p>
            <a:r>
              <a:rPr lang="en-US" sz="4400" b="1" dirty="0">
                <a:latin typeface="Kristen ITC" pitchFamily="66" charset="0"/>
              </a:rPr>
              <a:t>BRITAIN</a:t>
            </a:r>
          </a:p>
        </p:txBody>
      </p:sp>
      <p:pic>
        <p:nvPicPr>
          <p:cNvPr id="7" name="Picture 6" descr="george-iii.jpg"/>
          <p:cNvPicPr>
            <a:picLocks noChangeAspect="1"/>
          </p:cNvPicPr>
          <p:nvPr/>
        </p:nvPicPr>
        <p:blipFill>
          <a:blip r:embed="rId3" cstate="print"/>
          <a:stretch>
            <a:fillRect/>
          </a:stretch>
        </p:blipFill>
        <p:spPr>
          <a:xfrm flipH="1">
            <a:off x="3505200" y="0"/>
            <a:ext cx="1724637" cy="1828800"/>
          </a:xfrm>
          <a:prstGeom prst="rect">
            <a:avLst/>
          </a:prstGeom>
        </p:spPr>
      </p:pic>
      <p:pic>
        <p:nvPicPr>
          <p:cNvPr id="1026" name="Picture 2" descr="C:\Users\plambert\AppData\Local\Microsoft\Windows\Temporary Internet Files\Content.IE5\ZMJND5W0\MC900232677[1].wmf">
            <a:hlinkClick r:id="rId4"/>
          </p:cNvPr>
          <p:cNvPicPr>
            <a:picLocks noChangeAspect="1" noChangeArrowheads="1"/>
          </p:cNvPicPr>
          <p:nvPr/>
        </p:nvPicPr>
        <p:blipFill>
          <a:blip r:embed="rId5" cstate="print"/>
          <a:srcRect/>
          <a:stretch>
            <a:fillRect/>
          </a:stretch>
        </p:blipFill>
        <p:spPr bwMode="auto">
          <a:xfrm rot="19781693">
            <a:off x="3611010" y="-129312"/>
            <a:ext cx="1199068" cy="74409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fade">
                                      <p:cBhvr>
                                        <p:cTn id="21" dur="500"/>
                                        <p:tgtEl>
                                          <p:spTgt spid="1026"/>
                                        </p:tgtEl>
                                      </p:cBhvr>
                                    </p:animEffect>
                                    <p:anim calcmode="lin" valueType="num">
                                      <p:cBhvr>
                                        <p:cTn id="22" dur="500" fill="hold"/>
                                        <p:tgtEl>
                                          <p:spTgt spid="1026"/>
                                        </p:tgtEl>
                                        <p:attrNameLst>
                                          <p:attrName>ppt_x</p:attrName>
                                        </p:attrNameLst>
                                      </p:cBhvr>
                                      <p:tavLst>
                                        <p:tav tm="0">
                                          <p:val>
                                            <p:strVal val="#ppt_x"/>
                                          </p:val>
                                        </p:tav>
                                        <p:tav tm="100000">
                                          <p:val>
                                            <p:strVal val="#ppt_x"/>
                                          </p:val>
                                        </p:tav>
                                      </p:tavLst>
                                    </p:anim>
                                    <p:anim calcmode="lin" valueType="num">
                                      <p:cBhvr>
                                        <p:cTn id="23" dur="5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0"/>
            <a:ext cx="9144000" cy="685800"/>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tx1"/>
                </a:solidFill>
                <a:effectLst/>
                <a:uLnTx/>
                <a:uFillTx/>
                <a:latin typeface="Book Antiqua" pitchFamily="18" charset="0"/>
                <a:ea typeface="+mj-ea"/>
                <a:cs typeface="+mj-cs"/>
              </a:rPr>
              <a:t>1774: Coercive/</a:t>
            </a:r>
            <a:r>
              <a:rPr kumimoji="0" lang="en-US" sz="4400" b="0" i="0" u="none" strike="noStrike" kern="1200" cap="none" spc="0" normalizeH="0" noProof="0" dirty="0">
                <a:ln>
                  <a:noFill/>
                </a:ln>
                <a:solidFill>
                  <a:schemeClr val="tx1"/>
                </a:solidFill>
                <a:effectLst/>
                <a:uLnTx/>
                <a:uFillTx/>
                <a:latin typeface="Book Antiqua" pitchFamily="18" charset="0"/>
                <a:ea typeface="+mj-ea"/>
                <a:cs typeface="+mj-cs"/>
              </a:rPr>
              <a:t>Intolerable Acts</a:t>
            </a:r>
            <a:endParaRPr kumimoji="0" lang="en-US" sz="4400" b="0" i="0" u="none" strike="noStrike" kern="1200" cap="none" spc="0" normalizeH="0" baseline="0" noProof="0" dirty="0">
              <a:ln>
                <a:noFill/>
              </a:ln>
              <a:solidFill>
                <a:schemeClr val="tx1"/>
              </a:solidFill>
              <a:effectLst/>
              <a:uLnTx/>
              <a:uFillTx/>
              <a:latin typeface="Book Antiqua" pitchFamily="18" charset="0"/>
              <a:ea typeface="+mj-ea"/>
              <a:cs typeface="+mj-cs"/>
            </a:endParaRPr>
          </a:p>
        </p:txBody>
      </p:sp>
      <p:sp>
        <p:nvSpPr>
          <p:cNvPr id="3" name="Subtitle 2"/>
          <p:cNvSpPr txBox="1">
            <a:spLocks/>
          </p:cNvSpPr>
          <p:nvPr/>
        </p:nvSpPr>
        <p:spPr>
          <a:xfrm>
            <a:off x="685800" y="914400"/>
            <a:ext cx="8001000" cy="2743200"/>
          </a:xfrm>
          <a:prstGeom prst="rect">
            <a:avLst/>
          </a:prstGeom>
        </p:spPr>
        <p:txBody>
          <a:bodyPr>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1" i="0" u="none" strike="noStrike" kern="1200" cap="none" spc="0" normalizeH="0" noProof="0" dirty="0">
                <a:ln>
                  <a:noFill/>
                </a:ln>
                <a:effectLst/>
                <a:uLnTx/>
                <a:uFillTx/>
                <a:latin typeface="+mn-lt"/>
                <a:ea typeface="+mn-ea"/>
                <a:cs typeface="+mn-cs"/>
              </a:rPr>
              <a:t>1. Boston Port Act: closed until all tea is paid for – no ships in or out allowed. </a:t>
            </a:r>
          </a:p>
        </p:txBody>
      </p:sp>
      <p:pic>
        <p:nvPicPr>
          <p:cNvPr id="6" name="Picture 5" descr="ColonialBoston.jpg"/>
          <p:cNvPicPr>
            <a:picLocks noChangeAspect="1"/>
          </p:cNvPicPr>
          <p:nvPr/>
        </p:nvPicPr>
        <p:blipFill>
          <a:blip r:embed="rId2" cstate="print"/>
          <a:stretch>
            <a:fillRect/>
          </a:stretch>
        </p:blipFill>
        <p:spPr>
          <a:xfrm>
            <a:off x="1219200" y="2084522"/>
            <a:ext cx="6705600" cy="4773478"/>
          </a:xfrm>
          <a:prstGeom prst="rect">
            <a:avLst/>
          </a:prstGeom>
        </p:spPr>
      </p:pic>
      <p:pic>
        <p:nvPicPr>
          <p:cNvPr id="8" name="Picture 7" descr="closed-sign.jpg"/>
          <p:cNvPicPr>
            <a:picLocks noChangeAspect="1"/>
          </p:cNvPicPr>
          <p:nvPr/>
        </p:nvPicPr>
        <p:blipFill>
          <a:blip r:embed="rId3" cstate="print"/>
          <a:stretch>
            <a:fillRect/>
          </a:stretch>
        </p:blipFill>
        <p:spPr>
          <a:xfrm>
            <a:off x="2743200" y="2971800"/>
            <a:ext cx="3943350" cy="29432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BDC0C7"/>
        </a:solidFill>
        <a:effectLst/>
      </p:bgPr>
    </p:bg>
    <p:spTree>
      <p:nvGrpSpPr>
        <p:cNvPr id="1" name=""/>
        <p:cNvGrpSpPr/>
        <p:nvPr/>
      </p:nvGrpSpPr>
      <p:grpSpPr>
        <a:xfrm>
          <a:off x="0" y="0"/>
          <a:ext cx="0" cy="0"/>
          <a:chOff x="0" y="0"/>
          <a:chExt cx="0" cy="0"/>
        </a:xfrm>
      </p:grpSpPr>
      <p:sp>
        <p:nvSpPr>
          <p:cNvPr id="3" name="Subtitle 2"/>
          <p:cNvSpPr txBox="1">
            <a:spLocks/>
          </p:cNvSpPr>
          <p:nvPr/>
        </p:nvSpPr>
        <p:spPr>
          <a:xfrm>
            <a:off x="685800" y="304800"/>
            <a:ext cx="8001000" cy="2743200"/>
          </a:xfrm>
          <a:prstGeom prst="rect">
            <a:avLst/>
          </a:prstGeom>
        </p:spPr>
        <p:txBody>
          <a:bodyPr>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noProof="0" dirty="0">
                <a:ln>
                  <a:noFill/>
                </a:ln>
                <a:effectLst/>
                <a:uLnTx/>
                <a:uFillTx/>
                <a:latin typeface="+mn-lt"/>
                <a:ea typeface="+mn-ea"/>
                <a:cs typeface="+mn-cs"/>
              </a:rPr>
              <a:t>2. </a:t>
            </a:r>
            <a:r>
              <a:rPr kumimoji="0" lang="en-US" sz="3200" b="1" i="0" u="none" strike="noStrike" kern="1200" cap="none" spc="0" normalizeH="0" noProof="0" dirty="0">
                <a:ln>
                  <a:noFill/>
                </a:ln>
                <a:effectLst/>
                <a:uLnTx/>
                <a:uFillTx/>
                <a:latin typeface="+mn-lt"/>
                <a:ea typeface="+mn-ea"/>
                <a:cs typeface="+mn-cs"/>
              </a:rPr>
              <a:t>Massachusetts Government Act: Revoked the Massachusetts charter, colonial officials appointed by the crown, and  only one town meeting per year. </a:t>
            </a:r>
          </a:p>
        </p:txBody>
      </p:sp>
      <p:pic>
        <p:nvPicPr>
          <p:cNvPr id="7" name="Picture 6" descr="Faneuil Hall.JPG"/>
          <p:cNvPicPr>
            <a:picLocks noChangeAspect="1"/>
          </p:cNvPicPr>
          <p:nvPr/>
        </p:nvPicPr>
        <p:blipFill>
          <a:blip r:embed="rId2" cstate="print"/>
          <a:stretch>
            <a:fillRect/>
          </a:stretch>
        </p:blipFill>
        <p:spPr>
          <a:xfrm>
            <a:off x="-42568" y="2438400"/>
            <a:ext cx="6317828" cy="4419600"/>
          </a:xfrm>
          <a:prstGeom prst="rect">
            <a:avLst/>
          </a:prstGeom>
        </p:spPr>
      </p:pic>
      <p:pic>
        <p:nvPicPr>
          <p:cNvPr id="9" name="Picture 8" descr="samadams.jpg"/>
          <p:cNvPicPr>
            <a:picLocks noChangeAspect="1"/>
          </p:cNvPicPr>
          <p:nvPr/>
        </p:nvPicPr>
        <p:blipFill>
          <a:blip r:embed="rId3" cstate="print"/>
          <a:stretch>
            <a:fillRect/>
          </a:stretch>
        </p:blipFill>
        <p:spPr>
          <a:xfrm>
            <a:off x="6305279" y="2822448"/>
            <a:ext cx="2822448" cy="3651504"/>
          </a:xfrm>
          <a:prstGeom prst="rect">
            <a:avLst/>
          </a:prstGeom>
        </p:spPr>
      </p:pic>
      <p:pic>
        <p:nvPicPr>
          <p:cNvPr id="10" name="Picture 9" descr="MuzzleMate.gif"/>
          <p:cNvPicPr>
            <a:picLocks noChangeAspect="1"/>
          </p:cNvPicPr>
          <p:nvPr/>
        </p:nvPicPr>
        <p:blipFill>
          <a:blip r:embed="rId4" cstate="print"/>
          <a:stretch>
            <a:fillRect/>
          </a:stretch>
        </p:blipFill>
        <p:spPr>
          <a:xfrm>
            <a:off x="6275260" y="2831192"/>
            <a:ext cx="2731126" cy="35909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txBox="1">
            <a:spLocks/>
          </p:cNvSpPr>
          <p:nvPr/>
        </p:nvSpPr>
        <p:spPr>
          <a:xfrm>
            <a:off x="838200" y="457200"/>
            <a:ext cx="8001000" cy="2743200"/>
          </a:xfrm>
          <a:prstGeom prst="rect">
            <a:avLst/>
          </a:prstGeom>
        </p:spPr>
        <p:txBody>
          <a:bodyPr>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3200" dirty="0"/>
              <a:t>3</a:t>
            </a:r>
            <a:r>
              <a:rPr kumimoji="0" lang="en-US" sz="3200" b="0" i="0" u="none" strike="noStrike" kern="1200" cap="none" spc="0" normalizeH="0" noProof="0" dirty="0">
                <a:ln>
                  <a:noFill/>
                </a:ln>
                <a:effectLst/>
                <a:uLnTx/>
                <a:uFillTx/>
                <a:latin typeface="+mn-lt"/>
                <a:ea typeface="+mn-ea"/>
                <a:cs typeface="+mn-cs"/>
              </a:rPr>
              <a:t>. </a:t>
            </a:r>
            <a:r>
              <a:rPr kumimoji="0" lang="en-US" sz="3200" b="1" i="0" u="none" strike="noStrike" kern="1200" cap="none" spc="0" normalizeH="0" noProof="0" dirty="0">
                <a:ln>
                  <a:noFill/>
                </a:ln>
                <a:effectLst/>
                <a:uLnTx/>
                <a:uFillTx/>
                <a:latin typeface="+mn-lt"/>
                <a:ea typeface="+mn-ea"/>
                <a:cs typeface="+mn-cs"/>
              </a:rPr>
              <a:t>Administration of Justice Act: Trials of British officials will be conducted in England or Halifax, Nova Scotia. “The Murder Act”  </a:t>
            </a:r>
          </a:p>
        </p:txBody>
      </p:sp>
      <p:pic>
        <p:nvPicPr>
          <p:cNvPr id="8" name="Picture 7" descr="judges.jpg"/>
          <p:cNvPicPr>
            <a:picLocks noChangeAspect="1"/>
          </p:cNvPicPr>
          <p:nvPr/>
        </p:nvPicPr>
        <p:blipFill>
          <a:blip r:embed="rId2" cstate="print"/>
          <a:stretch>
            <a:fillRect/>
          </a:stretch>
        </p:blipFill>
        <p:spPr>
          <a:xfrm>
            <a:off x="1447800" y="2116306"/>
            <a:ext cx="6248400" cy="4741694"/>
          </a:xfrm>
          <a:prstGeom prst="rect">
            <a:avLst/>
          </a:prstGeom>
        </p:spPr>
      </p:pic>
      <p:sp>
        <p:nvSpPr>
          <p:cNvPr id="11" name="Oval Callout 10"/>
          <p:cNvSpPr/>
          <p:nvPr/>
        </p:nvSpPr>
        <p:spPr>
          <a:xfrm>
            <a:off x="0" y="2133600"/>
            <a:ext cx="1981200" cy="1219200"/>
          </a:xfrm>
          <a:prstGeom prst="wedgeEllipseCallout">
            <a:avLst>
              <a:gd name="adj1" fmla="val 77430"/>
              <a:gd name="adj2" fmla="val 5887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Clearly the defendant is not guilty…</a:t>
            </a:r>
          </a:p>
        </p:txBody>
      </p:sp>
      <p:sp>
        <p:nvSpPr>
          <p:cNvPr id="12" name="Oval Callout 11"/>
          <p:cNvSpPr/>
          <p:nvPr/>
        </p:nvSpPr>
        <p:spPr>
          <a:xfrm>
            <a:off x="2438400" y="1828800"/>
            <a:ext cx="2286000" cy="1371600"/>
          </a:xfrm>
          <a:prstGeom prst="wedgeEllipseCallout">
            <a:avLst>
              <a:gd name="adj1" fmla="val 33708"/>
              <a:gd name="adj2" fmla="val 9050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British officials never do anything wrong…</a:t>
            </a:r>
          </a:p>
        </p:txBody>
      </p:sp>
      <p:sp>
        <p:nvSpPr>
          <p:cNvPr id="13" name="Oval Callout 12"/>
          <p:cNvSpPr/>
          <p:nvPr/>
        </p:nvSpPr>
        <p:spPr>
          <a:xfrm>
            <a:off x="6096000" y="4572000"/>
            <a:ext cx="1981200" cy="1219200"/>
          </a:xfrm>
          <a:prstGeom prst="wedgeEllipseCallout">
            <a:avLst>
              <a:gd name="adj1" fmla="val -64754"/>
              <a:gd name="adj2" fmla="val -9838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Not guilty, yes, indeed…</a:t>
            </a:r>
          </a:p>
        </p:txBody>
      </p:sp>
      <p:sp>
        <p:nvSpPr>
          <p:cNvPr id="14" name="Oval Callout 13"/>
          <p:cNvSpPr/>
          <p:nvPr/>
        </p:nvSpPr>
        <p:spPr>
          <a:xfrm>
            <a:off x="6858000" y="1676400"/>
            <a:ext cx="1981200" cy="1219200"/>
          </a:xfrm>
          <a:prstGeom prst="wedgeEllipseCallout">
            <a:avLst>
              <a:gd name="adj1" fmla="val -53587"/>
              <a:gd name="adj2" fmla="val 7943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Kind of a silly trial, really.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Quartering-Act-wallpaper.jpg"/>
          <p:cNvPicPr>
            <a:picLocks noChangeAspect="1"/>
          </p:cNvPicPr>
          <p:nvPr/>
        </p:nvPicPr>
        <p:blipFill>
          <a:blip r:embed="rId2" cstate="print"/>
          <a:stretch>
            <a:fillRect/>
          </a:stretch>
        </p:blipFill>
        <p:spPr>
          <a:xfrm>
            <a:off x="0" y="2057400"/>
            <a:ext cx="9144000" cy="5562600"/>
          </a:xfrm>
          <a:prstGeom prst="rect">
            <a:avLst/>
          </a:prstGeom>
        </p:spPr>
      </p:pic>
      <p:sp>
        <p:nvSpPr>
          <p:cNvPr id="3" name="Subtitle 2"/>
          <p:cNvSpPr txBox="1">
            <a:spLocks/>
          </p:cNvSpPr>
          <p:nvPr/>
        </p:nvSpPr>
        <p:spPr>
          <a:xfrm>
            <a:off x="0" y="0"/>
            <a:ext cx="9144000" cy="2057400"/>
          </a:xfrm>
          <a:prstGeom prst="rect">
            <a:avLst/>
          </a:prstGeom>
        </p:spPr>
        <p:txBody>
          <a:bodyPr>
            <a:normAutofit fontScale="92500" lnSpcReduction="2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lang="en-US" sz="3200" noProof="0" dirty="0"/>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3200" noProof="0" dirty="0"/>
              <a:t>4. </a:t>
            </a:r>
            <a:r>
              <a:rPr lang="en-US" sz="3200" b="1" noProof="0" dirty="0"/>
              <a:t>Quartering Act: </a:t>
            </a:r>
            <a:r>
              <a:rPr lang="en-US" sz="3200" noProof="0" dirty="0"/>
              <a:t>Replacing the old act, </a:t>
            </a:r>
            <a:r>
              <a:rPr lang="en-US" sz="3200" b="1" noProof="0" dirty="0"/>
              <a:t>colonies are not only compelled to provide housing for British troops, but they may be housed in privately owned buildings if necessary.</a:t>
            </a:r>
            <a:endParaRPr kumimoji="0" lang="en-US" sz="3200" b="1" i="0" u="none" strike="noStrike" kern="1200" cap="none" spc="0" normalizeH="0" noProof="0" dirty="0">
              <a:ln>
                <a:noFill/>
              </a:ln>
              <a:effectLst/>
              <a:uLnTx/>
              <a:uFillTx/>
            </a:endParaRPr>
          </a:p>
        </p:txBody>
      </p:sp>
      <p:sp>
        <p:nvSpPr>
          <p:cNvPr id="15" name="Oval Callout 14"/>
          <p:cNvSpPr/>
          <p:nvPr/>
        </p:nvSpPr>
        <p:spPr>
          <a:xfrm>
            <a:off x="1371600" y="4953000"/>
            <a:ext cx="1981200" cy="1219200"/>
          </a:xfrm>
          <a:prstGeom prst="wedgeEllipseCallout">
            <a:avLst>
              <a:gd name="adj1" fmla="val 13411"/>
              <a:gd name="adj2" fmla="val -14798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We’re moving into the living room!</a:t>
            </a:r>
          </a:p>
        </p:txBody>
      </p:sp>
      <p:sp>
        <p:nvSpPr>
          <p:cNvPr id="16" name="Oval Callout 15"/>
          <p:cNvSpPr/>
          <p:nvPr/>
        </p:nvSpPr>
        <p:spPr>
          <a:xfrm>
            <a:off x="4191000" y="4876800"/>
            <a:ext cx="1981200" cy="1219200"/>
          </a:xfrm>
          <a:prstGeom prst="wedgeEllipseCallout">
            <a:avLst>
              <a:gd name="adj1" fmla="val 13411"/>
              <a:gd name="adj2" fmla="val -11048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And there’s nothing you can do about it!</a:t>
            </a:r>
          </a:p>
        </p:txBody>
      </p:sp>
      <p:sp>
        <p:nvSpPr>
          <p:cNvPr id="17" name="Oval Callout 16"/>
          <p:cNvSpPr/>
          <p:nvPr/>
        </p:nvSpPr>
        <p:spPr>
          <a:xfrm>
            <a:off x="7162800" y="2209800"/>
            <a:ext cx="1981200" cy="1219200"/>
          </a:xfrm>
          <a:prstGeom prst="wedgeEllipseCallout">
            <a:avLst>
              <a:gd name="adj1" fmla="val -30510"/>
              <a:gd name="adj2" fmla="val 6491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You got any food?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13states.gif"/>
          <p:cNvPicPr>
            <a:picLocks noChangeAspect="1"/>
          </p:cNvPicPr>
          <p:nvPr/>
        </p:nvPicPr>
        <p:blipFill>
          <a:blip r:embed="rId2" cstate="print"/>
          <a:stretch>
            <a:fillRect/>
          </a:stretch>
        </p:blipFill>
        <p:spPr>
          <a:xfrm>
            <a:off x="0" y="753211"/>
            <a:ext cx="8763000" cy="6104789"/>
          </a:xfrm>
          <a:prstGeom prst="rect">
            <a:avLst/>
          </a:prstGeom>
        </p:spPr>
      </p:pic>
      <p:sp>
        <p:nvSpPr>
          <p:cNvPr id="2" name="Title 1"/>
          <p:cNvSpPr txBox="1">
            <a:spLocks/>
          </p:cNvSpPr>
          <p:nvPr/>
        </p:nvSpPr>
        <p:spPr>
          <a:xfrm>
            <a:off x="609600" y="0"/>
            <a:ext cx="7467600" cy="685800"/>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dirty="0">
                <a:ln>
                  <a:noFill/>
                </a:ln>
                <a:solidFill>
                  <a:schemeClr val="tx1"/>
                </a:solidFill>
                <a:effectLst/>
                <a:uLnTx/>
                <a:uFillTx/>
                <a:latin typeface="Book Antiqua" pitchFamily="18" charset="0"/>
                <a:ea typeface="+mj-ea"/>
                <a:cs typeface="+mj-cs"/>
              </a:rPr>
              <a:t>1774: Quebec Act*</a:t>
            </a:r>
          </a:p>
        </p:txBody>
      </p:sp>
      <p:sp>
        <p:nvSpPr>
          <p:cNvPr id="6" name="Freeform 5"/>
          <p:cNvSpPr/>
          <p:nvPr/>
        </p:nvSpPr>
        <p:spPr>
          <a:xfrm>
            <a:off x="3495368" y="576915"/>
            <a:ext cx="4136978" cy="1015911"/>
          </a:xfrm>
          <a:custGeom>
            <a:avLst/>
            <a:gdLst>
              <a:gd name="connsiteX0" fmla="*/ 4055806 w 4136978"/>
              <a:gd name="connsiteY0" fmla="*/ 13020 h 1015911"/>
              <a:gd name="connsiteX1" fmla="*/ 3775587 w 4136978"/>
              <a:gd name="connsiteY1" fmla="*/ 42517 h 1015911"/>
              <a:gd name="connsiteX2" fmla="*/ 3731342 w 4136978"/>
              <a:gd name="connsiteY2" fmla="*/ 57266 h 1015911"/>
              <a:gd name="connsiteX3" fmla="*/ 3569109 w 4136978"/>
              <a:gd name="connsiteY3" fmla="*/ 101511 h 1015911"/>
              <a:gd name="connsiteX4" fmla="*/ 3480619 w 4136978"/>
              <a:gd name="connsiteY4" fmla="*/ 175253 h 1015911"/>
              <a:gd name="connsiteX5" fmla="*/ 3436374 w 4136978"/>
              <a:gd name="connsiteY5" fmla="*/ 204750 h 1015911"/>
              <a:gd name="connsiteX6" fmla="*/ 3392129 w 4136978"/>
              <a:gd name="connsiteY6" fmla="*/ 248995 h 1015911"/>
              <a:gd name="connsiteX7" fmla="*/ 3347884 w 4136978"/>
              <a:gd name="connsiteY7" fmla="*/ 278491 h 1015911"/>
              <a:gd name="connsiteX8" fmla="*/ 3259393 w 4136978"/>
              <a:gd name="connsiteY8" fmla="*/ 366982 h 1015911"/>
              <a:gd name="connsiteX9" fmla="*/ 3170903 w 4136978"/>
              <a:gd name="connsiteY9" fmla="*/ 396479 h 1015911"/>
              <a:gd name="connsiteX10" fmla="*/ 3082413 w 4136978"/>
              <a:gd name="connsiteY10" fmla="*/ 455472 h 1015911"/>
              <a:gd name="connsiteX11" fmla="*/ 3038167 w 4136978"/>
              <a:gd name="connsiteY11" fmla="*/ 484969 h 1015911"/>
              <a:gd name="connsiteX12" fmla="*/ 3023419 w 4136978"/>
              <a:gd name="connsiteY12" fmla="*/ 529214 h 1015911"/>
              <a:gd name="connsiteX13" fmla="*/ 2979174 w 4136978"/>
              <a:gd name="connsiteY13" fmla="*/ 558711 h 1015911"/>
              <a:gd name="connsiteX14" fmla="*/ 2934929 w 4136978"/>
              <a:gd name="connsiteY14" fmla="*/ 602956 h 1015911"/>
              <a:gd name="connsiteX15" fmla="*/ 2846438 w 4136978"/>
              <a:gd name="connsiteY15" fmla="*/ 661950 h 1015911"/>
              <a:gd name="connsiteX16" fmla="*/ 2787445 w 4136978"/>
              <a:gd name="connsiteY16" fmla="*/ 720943 h 1015911"/>
              <a:gd name="connsiteX17" fmla="*/ 2757948 w 4136978"/>
              <a:gd name="connsiteY17" fmla="*/ 765188 h 1015911"/>
              <a:gd name="connsiteX18" fmla="*/ 2713703 w 4136978"/>
              <a:gd name="connsiteY18" fmla="*/ 794685 h 1015911"/>
              <a:gd name="connsiteX19" fmla="*/ 2684206 w 4136978"/>
              <a:gd name="connsiteY19" fmla="*/ 838930 h 1015911"/>
              <a:gd name="connsiteX20" fmla="*/ 2595716 w 4136978"/>
              <a:gd name="connsiteY20" fmla="*/ 897924 h 1015911"/>
              <a:gd name="connsiteX21" fmla="*/ 2344993 w 4136978"/>
              <a:gd name="connsiteY21" fmla="*/ 942169 h 1015911"/>
              <a:gd name="connsiteX22" fmla="*/ 2286000 w 4136978"/>
              <a:gd name="connsiteY22" fmla="*/ 1015911 h 1015911"/>
              <a:gd name="connsiteX23" fmla="*/ 1047135 w 4136978"/>
              <a:gd name="connsiteY23" fmla="*/ 1001162 h 1015911"/>
              <a:gd name="connsiteX24" fmla="*/ 943897 w 4136978"/>
              <a:gd name="connsiteY24" fmla="*/ 956917 h 1015911"/>
              <a:gd name="connsiteX25" fmla="*/ 825909 w 4136978"/>
              <a:gd name="connsiteY25" fmla="*/ 927420 h 1015911"/>
              <a:gd name="connsiteX26" fmla="*/ 781664 w 4136978"/>
              <a:gd name="connsiteY26" fmla="*/ 912672 h 1015911"/>
              <a:gd name="connsiteX27" fmla="*/ 486697 w 4136978"/>
              <a:gd name="connsiteY27" fmla="*/ 897924 h 1015911"/>
              <a:gd name="connsiteX28" fmla="*/ 309716 w 4136978"/>
              <a:gd name="connsiteY28" fmla="*/ 883175 h 1015911"/>
              <a:gd name="connsiteX29" fmla="*/ 176980 w 4136978"/>
              <a:gd name="connsiteY29" fmla="*/ 853679 h 1015911"/>
              <a:gd name="connsiteX30" fmla="*/ 88490 w 4136978"/>
              <a:gd name="connsiteY30" fmla="*/ 838930 h 1015911"/>
              <a:gd name="connsiteX31" fmla="*/ 0 w 4136978"/>
              <a:gd name="connsiteY31" fmla="*/ 809433 h 1015911"/>
              <a:gd name="connsiteX32" fmla="*/ 44245 w 4136978"/>
              <a:gd name="connsiteY32" fmla="*/ 750440 h 1015911"/>
              <a:gd name="connsiteX33" fmla="*/ 132735 w 4136978"/>
              <a:gd name="connsiteY33" fmla="*/ 691446 h 1015911"/>
              <a:gd name="connsiteX34" fmla="*/ 162232 w 4136978"/>
              <a:gd name="connsiteY34" fmla="*/ 647201 h 1015911"/>
              <a:gd name="connsiteX35" fmla="*/ 176980 w 4136978"/>
              <a:gd name="connsiteY35" fmla="*/ 602956 h 1015911"/>
              <a:gd name="connsiteX36" fmla="*/ 250722 w 4136978"/>
              <a:gd name="connsiteY36" fmla="*/ 558711 h 1015911"/>
              <a:gd name="connsiteX37" fmla="*/ 339213 w 4136978"/>
              <a:gd name="connsiteY37" fmla="*/ 499717 h 1015911"/>
              <a:gd name="connsiteX38" fmla="*/ 501445 w 4136978"/>
              <a:gd name="connsiteY38" fmla="*/ 352233 h 1015911"/>
              <a:gd name="connsiteX39" fmla="*/ 545690 w 4136978"/>
              <a:gd name="connsiteY39" fmla="*/ 337485 h 1015911"/>
              <a:gd name="connsiteX40" fmla="*/ 589935 w 4136978"/>
              <a:gd name="connsiteY40" fmla="*/ 307988 h 1015911"/>
              <a:gd name="connsiteX41" fmla="*/ 604684 w 4136978"/>
              <a:gd name="connsiteY41" fmla="*/ 263743 h 1015911"/>
              <a:gd name="connsiteX42" fmla="*/ 619432 w 4136978"/>
              <a:gd name="connsiteY42" fmla="*/ 248995 h 1015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136978" h="1015911">
                <a:moveTo>
                  <a:pt x="4055806" y="13020"/>
                </a:moveTo>
                <a:cubicBezTo>
                  <a:pt x="3867208" y="50741"/>
                  <a:pt x="4136978" y="0"/>
                  <a:pt x="3775587" y="42517"/>
                </a:cubicBezTo>
                <a:cubicBezTo>
                  <a:pt x="3760147" y="44333"/>
                  <a:pt x="3746424" y="53495"/>
                  <a:pt x="3731342" y="57266"/>
                </a:cubicBezTo>
                <a:cubicBezTo>
                  <a:pt x="3687015" y="68348"/>
                  <a:pt x="3607079" y="76198"/>
                  <a:pt x="3569109" y="101511"/>
                </a:cubicBezTo>
                <a:cubicBezTo>
                  <a:pt x="3459257" y="174747"/>
                  <a:pt x="3594176" y="80621"/>
                  <a:pt x="3480619" y="175253"/>
                </a:cubicBezTo>
                <a:cubicBezTo>
                  <a:pt x="3467002" y="186601"/>
                  <a:pt x="3449991" y="193402"/>
                  <a:pt x="3436374" y="204750"/>
                </a:cubicBezTo>
                <a:cubicBezTo>
                  <a:pt x="3420351" y="218103"/>
                  <a:pt x="3408152" y="235643"/>
                  <a:pt x="3392129" y="248995"/>
                </a:cubicBezTo>
                <a:cubicBezTo>
                  <a:pt x="3378512" y="260342"/>
                  <a:pt x="3361132" y="266715"/>
                  <a:pt x="3347884" y="278491"/>
                </a:cubicBezTo>
                <a:cubicBezTo>
                  <a:pt x="3316706" y="306205"/>
                  <a:pt x="3298967" y="353790"/>
                  <a:pt x="3259393" y="366982"/>
                </a:cubicBezTo>
                <a:cubicBezTo>
                  <a:pt x="3229896" y="376814"/>
                  <a:pt x="3196773" y="379232"/>
                  <a:pt x="3170903" y="396479"/>
                </a:cubicBezTo>
                <a:lnTo>
                  <a:pt x="3082413" y="455472"/>
                </a:lnTo>
                <a:lnTo>
                  <a:pt x="3038167" y="484969"/>
                </a:lnTo>
                <a:cubicBezTo>
                  <a:pt x="3033251" y="499717"/>
                  <a:pt x="3033130" y="517075"/>
                  <a:pt x="3023419" y="529214"/>
                </a:cubicBezTo>
                <a:cubicBezTo>
                  <a:pt x="3012346" y="543055"/>
                  <a:pt x="2992791" y="547363"/>
                  <a:pt x="2979174" y="558711"/>
                </a:cubicBezTo>
                <a:cubicBezTo>
                  <a:pt x="2963151" y="572064"/>
                  <a:pt x="2951393" y="590151"/>
                  <a:pt x="2934929" y="602956"/>
                </a:cubicBezTo>
                <a:cubicBezTo>
                  <a:pt x="2906946" y="624721"/>
                  <a:pt x="2846438" y="661950"/>
                  <a:pt x="2846438" y="661950"/>
                </a:cubicBezTo>
                <a:cubicBezTo>
                  <a:pt x="2814261" y="758484"/>
                  <a:pt x="2858952" y="663738"/>
                  <a:pt x="2787445" y="720943"/>
                </a:cubicBezTo>
                <a:cubicBezTo>
                  <a:pt x="2773604" y="732016"/>
                  <a:pt x="2770482" y="752654"/>
                  <a:pt x="2757948" y="765188"/>
                </a:cubicBezTo>
                <a:cubicBezTo>
                  <a:pt x="2745414" y="777722"/>
                  <a:pt x="2728451" y="784853"/>
                  <a:pt x="2713703" y="794685"/>
                </a:cubicBezTo>
                <a:cubicBezTo>
                  <a:pt x="2703871" y="809433"/>
                  <a:pt x="2697546" y="827258"/>
                  <a:pt x="2684206" y="838930"/>
                </a:cubicBezTo>
                <a:cubicBezTo>
                  <a:pt x="2657527" y="862275"/>
                  <a:pt x="2625213" y="878259"/>
                  <a:pt x="2595716" y="897924"/>
                </a:cubicBezTo>
                <a:cubicBezTo>
                  <a:pt x="2494061" y="965694"/>
                  <a:pt x="2569141" y="926158"/>
                  <a:pt x="2344993" y="942169"/>
                </a:cubicBezTo>
                <a:cubicBezTo>
                  <a:pt x="2335634" y="970246"/>
                  <a:pt x="2330645" y="1015398"/>
                  <a:pt x="2286000" y="1015911"/>
                </a:cubicBezTo>
                <a:lnTo>
                  <a:pt x="1047135" y="1001162"/>
                </a:lnTo>
                <a:cubicBezTo>
                  <a:pt x="998794" y="976992"/>
                  <a:pt x="991634" y="969936"/>
                  <a:pt x="943897" y="956917"/>
                </a:cubicBezTo>
                <a:cubicBezTo>
                  <a:pt x="904786" y="946250"/>
                  <a:pt x="864368" y="940240"/>
                  <a:pt x="825909" y="927420"/>
                </a:cubicBezTo>
                <a:cubicBezTo>
                  <a:pt x="811161" y="922504"/>
                  <a:pt x="797152" y="914019"/>
                  <a:pt x="781664" y="912672"/>
                </a:cubicBezTo>
                <a:cubicBezTo>
                  <a:pt x="683589" y="904144"/>
                  <a:pt x="584950" y="904065"/>
                  <a:pt x="486697" y="897924"/>
                </a:cubicBezTo>
                <a:cubicBezTo>
                  <a:pt x="427614" y="894231"/>
                  <a:pt x="368710" y="888091"/>
                  <a:pt x="309716" y="883175"/>
                </a:cubicBezTo>
                <a:cubicBezTo>
                  <a:pt x="246585" y="867393"/>
                  <a:pt x="245639" y="866163"/>
                  <a:pt x="176980" y="853679"/>
                </a:cubicBezTo>
                <a:cubicBezTo>
                  <a:pt x="147559" y="848330"/>
                  <a:pt x="117501" y="846183"/>
                  <a:pt x="88490" y="838930"/>
                </a:cubicBezTo>
                <a:cubicBezTo>
                  <a:pt x="58326" y="831389"/>
                  <a:pt x="0" y="809433"/>
                  <a:pt x="0" y="809433"/>
                </a:cubicBezTo>
                <a:cubicBezTo>
                  <a:pt x="14748" y="789769"/>
                  <a:pt x="25873" y="766770"/>
                  <a:pt x="44245" y="750440"/>
                </a:cubicBezTo>
                <a:cubicBezTo>
                  <a:pt x="70741" y="726888"/>
                  <a:pt x="132735" y="691446"/>
                  <a:pt x="132735" y="691446"/>
                </a:cubicBezTo>
                <a:cubicBezTo>
                  <a:pt x="142567" y="676698"/>
                  <a:pt x="154305" y="663055"/>
                  <a:pt x="162232" y="647201"/>
                </a:cubicBezTo>
                <a:cubicBezTo>
                  <a:pt x="169184" y="633296"/>
                  <a:pt x="165987" y="613949"/>
                  <a:pt x="176980" y="602956"/>
                </a:cubicBezTo>
                <a:cubicBezTo>
                  <a:pt x="197250" y="582686"/>
                  <a:pt x="226538" y="574101"/>
                  <a:pt x="250722" y="558711"/>
                </a:cubicBezTo>
                <a:cubicBezTo>
                  <a:pt x="280631" y="539678"/>
                  <a:pt x="314145" y="524785"/>
                  <a:pt x="339213" y="499717"/>
                </a:cubicBezTo>
                <a:cubicBezTo>
                  <a:pt x="375047" y="463883"/>
                  <a:pt x="441098" y="382407"/>
                  <a:pt x="501445" y="352233"/>
                </a:cubicBezTo>
                <a:cubicBezTo>
                  <a:pt x="515350" y="345281"/>
                  <a:pt x="530942" y="342401"/>
                  <a:pt x="545690" y="337485"/>
                </a:cubicBezTo>
                <a:cubicBezTo>
                  <a:pt x="560438" y="327653"/>
                  <a:pt x="578862" y="321829"/>
                  <a:pt x="589935" y="307988"/>
                </a:cubicBezTo>
                <a:cubicBezTo>
                  <a:pt x="599647" y="295849"/>
                  <a:pt x="597731" y="277648"/>
                  <a:pt x="604684" y="263743"/>
                </a:cubicBezTo>
                <a:cubicBezTo>
                  <a:pt x="607793" y="257525"/>
                  <a:pt x="614516" y="253911"/>
                  <a:pt x="619432" y="248995"/>
                </a:cubicBezTo>
              </a:path>
            </a:pathLst>
          </a:custGeom>
          <a:ln w="444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Freeform 7"/>
          <p:cNvSpPr/>
          <p:nvPr/>
        </p:nvSpPr>
        <p:spPr>
          <a:xfrm>
            <a:off x="-186777" y="574678"/>
            <a:ext cx="7737951" cy="3481128"/>
          </a:xfrm>
          <a:custGeom>
            <a:avLst/>
            <a:gdLst>
              <a:gd name="connsiteX0" fmla="*/ 7737951 w 7737951"/>
              <a:gd name="connsiteY0" fmla="*/ 15257 h 3481128"/>
              <a:gd name="connsiteX1" fmla="*/ 7295500 w 7737951"/>
              <a:gd name="connsiteY1" fmla="*/ 44754 h 3481128"/>
              <a:gd name="connsiteX2" fmla="*/ 7207009 w 7737951"/>
              <a:gd name="connsiteY2" fmla="*/ 88999 h 3481128"/>
              <a:gd name="connsiteX3" fmla="*/ 7118519 w 7737951"/>
              <a:gd name="connsiteY3" fmla="*/ 118496 h 3481128"/>
              <a:gd name="connsiteX4" fmla="*/ 7030029 w 7737951"/>
              <a:gd name="connsiteY4" fmla="*/ 177490 h 3481128"/>
              <a:gd name="connsiteX5" fmla="*/ 7000532 w 7737951"/>
              <a:gd name="connsiteY5" fmla="*/ 221735 h 3481128"/>
              <a:gd name="connsiteX6" fmla="*/ 6956287 w 7737951"/>
              <a:gd name="connsiteY6" fmla="*/ 310225 h 3481128"/>
              <a:gd name="connsiteX7" fmla="*/ 6823551 w 7737951"/>
              <a:gd name="connsiteY7" fmla="*/ 413464 h 3481128"/>
              <a:gd name="connsiteX8" fmla="*/ 6735061 w 7737951"/>
              <a:gd name="connsiteY8" fmla="*/ 472457 h 3481128"/>
              <a:gd name="connsiteX9" fmla="*/ 6646571 w 7737951"/>
              <a:gd name="connsiteY9" fmla="*/ 501954 h 3481128"/>
              <a:gd name="connsiteX10" fmla="*/ 6469590 w 7737951"/>
              <a:gd name="connsiteY10" fmla="*/ 649438 h 3481128"/>
              <a:gd name="connsiteX11" fmla="*/ 6410596 w 7737951"/>
              <a:gd name="connsiteY11" fmla="*/ 737928 h 3481128"/>
              <a:gd name="connsiteX12" fmla="*/ 6381100 w 7737951"/>
              <a:gd name="connsiteY12" fmla="*/ 782174 h 3481128"/>
              <a:gd name="connsiteX13" fmla="*/ 6336854 w 7737951"/>
              <a:gd name="connsiteY13" fmla="*/ 811670 h 3481128"/>
              <a:gd name="connsiteX14" fmla="*/ 6263112 w 7737951"/>
              <a:gd name="connsiteY14" fmla="*/ 870664 h 3481128"/>
              <a:gd name="connsiteX15" fmla="*/ 5997642 w 7737951"/>
              <a:gd name="connsiteY15" fmla="*/ 944406 h 3481128"/>
              <a:gd name="connsiteX16" fmla="*/ 5909151 w 7737951"/>
              <a:gd name="connsiteY16" fmla="*/ 973903 h 3481128"/>
              <a:gd name="connsiteX17" fmla="*/ 5791164 w 7737951"/>
              <a:gd name="connsiteY17" fmla="*/ 1003399 h 3481128"/>
              <a:gd name="connsiteX18" fmla="*/ 5481448 w 7737951"/>
              <a:gd name="connsiteY18" fmla="*/ 1018148 h 3481128"/>
              <a:gd name="connsiteX19" fmla="*/ 4906261 w 7737951"/>
              <a:gd name="connsiteY19" fmla="*/ 1032896 h 3481128"/>
              <a:gd name="connsiteX20" fmla="*/ 4862016 w 7737951"/>
              <a:gd name="connsiteY20" fmla="*/ 1047645 h 3481128"/>
              <a:gd name="connsiteX21" fmla="*/ 4758777 w 7737951"/>
              <a:gd name="connsiteY21" fmla="*/ 1062393 h 3481128"/>
              <a:gd name="connsiteX22" fmla="*/ 4670287 w 7737951"/>
              <a:gd name="connsiteY22" fmla="*/ 1121387 h 3481128"/>
              <a:gd name="connsiteX23" fmla="*/ 4626042 w 7737951"/>
              <a:gd name="connsiteY23" fmla="*/ 1136135 h 3481128"/>
              <a:gd name="connsiteX24" fmla="*/ 4581796 w 7737951"/>
              <a:gd name="connsiteY24" fmla="*/ 1165632 h 3481128"/>
              <a:gd name="connsiteX25" fmla="*/ 4537551 w 7737951"/>
              <a:gd name="connsiteY25" fmla="*/ 1180380 h 3481128"/>
              <a:gd name="connsiteX26" fmla="*/ 4508054 w 7737951"/>
              <a:gd name="connsiteY26" fmla="*/ 1224625 h 3481128"/>
              <a:gd name="connsiteX27" fmla="*/ 4463809 w 7737951"/>
              <a:gd name="connsiteY27" fmla="*/ 1254122 h 3481128"/>
              <a:gd name="connsiteX28" fmla="*/ 4390067 w 7737951"/>
              <a:gd name="connsiteY28" fmla="*/ 1327864 h 3481128"/>
              <a:gd name="connsiteX29" fmla="*/ 4360571 w 7737951"/>
              <a:gd name="connsiteY29" fmla="*/ 1372109 h 3481128"/>
              <a:gd name="connsiteX30" fmla="*/ 4316325 w 7737951"/>
              <a:gd name="connsiteY30" fmla="*/ 1401606 h 3481128"/>
              <a:gd name="connsiteX31" fmla="*/ 4154093 w 7737951"/>
              <a:gd name="connsiteY31" fmla="*/ 1431103 h 3481128"/>
              <a:gd name="connsiteX32" fmla="*/ 3859125 w 7737951"/>
              <a:gd name="connsiteY32" fmla="*/ 1475348 h 3481128"/>
              <a:gd name="connsiteX33" fmla="*/ 3564158 w 7737951"/>
              <a:gd name="connsiteY33" fmla="*/ 1519593 h 3481128"/>
              <a:gd name="connsiteX34" fmla="*/ 3519912 w 7737951"/>
              <a:gd name="connsiteY34" fmla="*/ 1549090 h 3481128"/>
              <a:gd name="connsiteX35" fmla="*/ 3505164 w 7737951"/>
              <a:gd name="connsiteY35" fmla="*/ 1593335 h 3481128"/>
              <a:gd name="connsiteX36" fmla="*/ 3490416 w 7737951"/>
              <a:gd name="connsiteY36" fmla="*/ 2242264 h 3481128"/>
              <a:gd name="connsiteX37" fmla="*/ 3446171 w 7737951"/>
              <a:gd name="connsiteY37" fmla="*/ 2286509 h 3481128"/>
              <a:gd name="connsiteX38" fmla="*/ 3372429 w 7737951"/>
              <a:gd name="connsiteY38" fmla="*/ 2374999 h 3481128"/>
              <a:gd name="connsiteX39" fmla="*/ 3357680 w 7737951"/>
              <a:gd name="connsiteY39" fmla="*/ 2419245 h 3481128"/>
              <a:gd name="connsiteX40" fmla="*/ 3342932 w 7737951"/>
              <a:gd name="connsiteY40" fmla="*/ 2551980 h 3481128"/>
              <a:gd name="connsiteX41" fmla="*/ 3313435 w 7737951"/>
              <a:gd name="connsiteY41" fmla="*/ 2596225 h 3481128"/>
              <a:gd name="connsiteX42" fmla="*/ 3224945 w 7737951"/>
              <a:gd name="connsiteY42" fmla="*/ 2625722 h 3481128"/>
              <a:gd name="connsiteX43" fmla="*/ 3062712 w 7737951"/>
              <a:gd name="connsiteY43" fmla="*/ 2655219 h 3481128"/>
              <a:gd name="connsiteX44" fmla="*/ 3018467 w 7737951"/>
              <a:gd name="connsiteY44" fmla="*/ 2669967 h 3481128"/>
              <a:gd name="connsiteX45" fmla="*/ 2988971 w 7737951"/>
              <a:gd name="connsiteY45" fmla="*/ 2714212 h 3481128"/>
              <a:gd name="connsiteX46" fmla="*/ 2944725 w 7737951"/>
              <a:gd name="connsiteY46" fmla="*/ 2743709 h 3481128"/>
              <a:gd name="connsiteX47" fmla="*/ 2915229 w 7737951"/>
              <a:gd name="connsiteY47" fmla="*/ 2787954 h 3481128"/>
              <a:gd name="connsiteX48" fmla="*/ 2900480 w 7737951"/>
              <a:gd name="connsiteY48" fmla="*/ 2832199 h 3481128"/>
              <a:gd name="connsiteX49" fmla="*/ 2811990 w 7737951"/>
              <a:gd name="connsiteY49" fmla="*/ 2905941 h 3481128"/>
              <a:gd name="connsiteX50" fmla="*/ 2782493 w 7737951"/>
              <a:gd name="connsiteY50" fmla="*/ 2950187 h 3481128"/>
              <a:gd name="connsiteX51" fmla="*/ 2738248 w 7737951"/>
              <a:gd name="connsiteY51" fmla="*/ 2979683 h 3481128"/>
              <a:gd name="connsiteX52" fmla="*/ 2590764 w 7737951"/>
              <a:gd name="connsiteY52" fmla="*/ 3156664 h 3481128"/>
              <a:gd name="connsiteX53" fmla="*/ 2546519 w 7737951"/>
              <a:gd name="connsiteY53" fmla="*/ 3171412 h 3481128"/>
              <a:gd name="connsiteX54" fmla="*/ 2148312 w 7737951"/>
              <a:gd name="connsiteY54" fmla="*/ 3186161 h 3481128"/>
              <a:gd name="connsiteX55" fmla="*/ 2118816 w 7737951"/>
              <a:gd name="connsiteY55" fmla="*/ 3141916 h 3481128"/>
              <a:gd name="connsiteX56" fmla="*/ 2074571 w 7737951"/>
              <a:gd name="connsiteY56" fmla="*/ 3112419 h 3481128"/>
              <a:gd name="connsiteX57" fmla="*/ 2000829 w 7737951"/>
              <a:gd name="connsiteY57" fmla="*/ 3009180 h 3481128"/>
              <a:gd name="connsiteX58" fmla="*/ 1956583 w 7737951"/>
              <a:gd name="connsiteY58" fmla="*/ 2994432 h 3481128"/>
              <a:gd name="connsiteX59" fmla="*/ 1912338 w 7737951"/>
              <a:gd name="connsiteY59" fmla="*/ 2964935 h 3481128"/>
              <a:gd name="connsiteX60" fmla="*/ 1691112 w 7737951"/>
              <a:gd name="connsiteY60" fmla="*/ 3009180 h 3481128"/>
              <a:gd name="connsiteX61" fmla="*/ 1558377 w 7737951"/>
              <a:gd name="connsiteY61" fmla="*/ 3097670 h 3481128"/>
              <a:gd name="connsiteX62" fmla="*/ 1514132 w 7737951"/>
              <a:gd name="connsiteY62" fmla="*/ 3127167 h 3481128"/>
              <a:gd name="connsiteX63" fmla="*/ 1469887 w 7737951"/>
              <a:gd name="connsiteY63" fmla="*/ 3156664 h 3481128"/>
              <a:gd name="connsiteX64" fmla="*/ 1337151 w 7737951"/>
              <a:gd name="connsiteY64" fmla="*/ 3259903 h 3481128"/>
              <a:gd name="connsiteX65" fmla="*/ 1292906 w 7737951"/>
              <a:gd name="connsiteY65" fmla="*/ 3274651 h 3481128"/>
              <a:gd name="connsiteX66" fmla="*/ 1248661 w 7737951"/>
              <a:gd name="connsiteY66" fmla="*/ 3304148 h 3481128"/>
              <a:gd name="connsiteX67" fmla="*/ 1189667 w 7737951"/>
              <a:gd name="connsiteY67" fmla="*/ 3318896 h 3481128"/>
              <a:gd name="connsiteX68" fmla="*/ 1145422 w 7737951"/>
              <a:gd name="connsiteY68" fmla="*/ 3333645 h 3481128"/>
              <a:gd name="connsiteX69" fmla="*/ 1012687 w 7737951"/>
              <a:gd name="connsiteY69" fmla="*/ 3318896 h 3481128"/>
              <a:gd name="connsiteX70" fmla="*/ 938945 w 7737951"/>
              <a:gd name="connsiteY70" fmla="*/ 3304148 h 3481128"/>
              <a:gd name="connsiteX71" fmla="*/ 776712 w 7737951"/>
              <a:gd name="connsiteY71" fmla="*/ 3318896 h 3481128"/>
              <a:gd name="connsiteX72" fmla="*/ 702971 w 7737951"/>
              <a:gd name="connsiteY72" fmla="*/ 3333645 h 3481128"/>
              <a:gd name="connsiteX73" fmla="*/ 570235 w 7737951"/>
              <a:gd name="connsiteY73" fmla="*/ 3436883 h 3481128"/>
              <a:gd name="connsiteX74" fmla="*/ 466996 w 7737951"/>
              <a:gd name="connsiteY74" fmla="*/ 3481128 h 3481128"/>
              <a:gd name="connsiteX75" fmla="*/ 408003 w 7737951"/>
              <a:gd name="connsiteY75" fmla="*/ 3466380 h 3481128"/>
              <a:gd name="connsiteX76" fmla="*/ 393254 w 7737951"/>
              <a:gd name="connsiteY76" fmla="*/ 3422135 h 3481128"/>
              <a:gd name="connsiteX77" fmla="*/ 363758 w 7737951"/>
              <a:gd name="connsiteY77" fmla="*/ 3377890 h 3481128"/>
              <a:gd name="connsiteX78" fmla="*/ 349009 w 7737951"/>
              <a:gd name="connsiteY78" fmla="*/ 3318896 h 3481128"/>
              <a:gd name="connsiteX79" fmla="*/ 334261 w 7737951"/>
              <a:gd name="connsiteY79" fmla="*/ 3274651 h 3481128"/>
              <a:gd name="connsiteX80" fmla="*/ 290016 w 7737951"/>
              <a:gd name="connsiteY80" fmla="*/ 3127167 h 3481128"/>
              <a:gd name="connsiteX81" fmla="*/ 245771 w 7737951"/>
              <a:gd name="connsiteY81" fmla="*/ 3097670 h 3481128"/>
              <a:gd name="connsiteX82" fmla="*/ 186777 w 7737951"/>
              <a:gd name="connsiteY82" fmla="*/ 3009180 h 3481128"/>
              <a:gd name="connsiteX83" fmla="*/ 113035 w 7737951"/>
              <a:gd name="connsiteY83" fmla="*/ 2935438 h 3481128"/>
              <a:gd name="connsiteX84" fmla="*/ 113035 w 7737951"/>
              <a:gd name="connsiteY84" fmla="*/ 1947296 h 3481128"/>
              <a:gd name="connsiteX85" fmla="*/ 142532 w 7737951"/>
              <a:gd name="connsiteY85" fmla="*/ 1903051 h 3481128"/>
              <a:gd name="connsiteX86" fmla="*/ 157280 w 7737951"/>
              <a:gd name="connsiteY86" fmla="*/ 1150883 h 3481128"/>
              <a:gd name="connsiteX87" fmla="*/ 172029 w 7737951"/>
              <a:gd name="connsiteY87" fmla="*/ 782174 h 3481128"/>
              <a:gd name="connsiteX88" fmla="*/ 186777 w 7737951"/>
              <a:gd name="connsiteY88" fmla="*/ 723180 h 3481128"/>
              <a:gd name="connsiteX89" fmla="*/ 245771 w 7737951"/>
              <a:gd name="connsiteY89" fmla="*/ 605193 h 3481128"/>
              <a:gd name="connsiteX90" fmla="*/ 260519 w 7737951"/>
              <a:gd name="connsiteY90" fmla="*/ 487206 h 3481128"/>
              <a:gd name="connsiteX91" fmla="*/ 349009 w 7737951"/>
              <a:gd name="connsiteY91" fmla="*/ 339722 h 3481128"/>
              <a:gd name="connsiteX92" fmla="*/ 393254 w 7737951"/>
              <a:gd name="connsiteY92" fmla="*/ 310225 h 3481128"/>
              <a:gd name="connsiteX93" fmla="*/ 422751 w 7737951"/>
              <a:gd name="connsiteY93" fmla="*/ 265980 h 3481128"/>
              <a:gd name="connsiteX94" fmla="*/ 481745 w 7737951"/>
              <a:gd name="connsiteY94" fmla="*/ 236483 h 3481128"/>
              <a:gd name="connsiteX95" fmla="*/ 570235 w 7737951"/>
              <a:gd name="connsiteY95" fmla="*/ 162741 h 3481128"/>
              <a:gd name="connsiteX96" fmla="*/ 614480 w 7737951"/>
              <a:gd name="connsiteY96" fmla="*/ 118496 h 3481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7737951" h="3481128">
                <a:moveTo>
                  <a:pt x="7737951" y="15257"/>
                </a:moveTo>
                <a:cubicBezTo>
                  <a:pt x="7501156" y="24365"/>
                  <a:pt x="7452138" y="0"/>
                  <a:pt x="7295500" y="44754"/>
                </a:cubicBezTo>
                <a:cubicBezTo>
                  <a:pt x="7182549" y="77026"/>
                  <a:pt x="7323351" y="37292"/>
                  <a:pt x="7207009" y="88999"/>
                </a:cubicBezTo>
                <a:cubicBezTo>
                  <a:pt x="7178597" y="101627"/>
                  <a:pt x="7118519" y="118496"/>
                  <a:pt x="7118519" y="118496"/>
                </a:cubicBezTo>
                <a:cubicBezTo>
                  <a:pt x="7089022" y="138161"/>
                  <a:pt x="7049694" y="147993"/>
                  <a:pt x="7030029" y="177490"/>
                </a:cubicBezTo>
                <a:cubicBezTo>
                  <a:pt x="7020197" y="192238"/>
                  <a:pt x="7008459" y="205881"/>
                  <a:pt x="7000532" y="221735"/>
                </a:cubicBezTo>
                <a:cubicBezTo>
                  <a:pt x="6967274" y="288249"/>
                  <a:pt x="7009118" y="246827"/>
                  <a:pt x="6956287" y="310225"/>
                </a:cubicBezTo>
                <a:cubicBezTo>
                  <a:pt x="6912967" y="362209"/>
                  <a:pt x="6885216" y="372354"/>
                  <a:pt x="6823551" y="413464"/>
                </a:cubicBezTo>
                <a:lnTo>
                  <a:pt x="6735061" y="472457"/>
                </a:lnTo>
                <a:lnTo>
                  <a:pt x="6646571" y="501954"/>
                </a:lnTo>
                <a:cubicBezTo>
                  <a:pt x="6581274" y="545485"/>
                  <a:pt x="6515014" y="581303"/>
                  <a:pt x="6469590" y="649438"/>
                </a:cubicBezTo>
                <a:lnTo>
                  <a:pt x="6410596" y="737928"/>
                </a:lnTo>
                <a:cubicBezTo>
                  <a:pt x="6400764" y="752676"/>
                  <a:pt x="6395849" y="772342"/>
                  <a:pt x="6381100" y="782174"/>
                </a:cubicBezTo>
                <a:lnTo>
                  <a:pt x="6336854" y="811670"/>
                </a:lnTo>
                <a:cubicBezTo>
                  <a:pt x="6282354" y="893423"/>
                  <a:pt x="6338541" y="828760"/>
                  <a:pt x="6263112" y="870664"/>
                </a:cubicBezTo>
                <a:cubicBezTo>
                  <a:pt x="6092953" y="965195"/>
                  <a:pt x="6264076" y="922202"/>
                  <a:pt x="5997642" y="944406"/>
                </a:cubicBezTo>
                <a:lnTo>
                  <a:pt x="5909151" y="973903"/>
                </a:lnTo>
                <a:cubicBezTo>
                  <a:pt x="5867615" y="987748"/>
                  <a:pt x="5837436" y="999840"/>
                  <a:pt x="5791164" y="1003399"/>
                </a:cubicBezTo>
                <a:cubicBezTo>
                  <a:pt x="5688113" y="1011326"/>
                  <a:pt x="5584746" y="1014705"/>
                  <a:pt x="5481448" y="1018148"/>
                </a:cubicBezTo>
                <a:lnTo>
                  <a:pt x="4906261" y="1032896"/>
                </a:lnTo>
                <a:cubicBezTo>
                  <a:pt x="4891513" y="1037812"/>
                  <a:pt x="4877260" y="1044596"/>
                  <a:pt x="4862016" y="1047645"/>
                </a:cubicBezTo>
                <a:cubicBezTo>
                  <a:pt x="4827929" y="1054463"/>
                  <a:pt x="4791222" y="1049914"/>
                  <a:pt x="4758777" y="1062393"/>
                </a:cubicBezTo>
                <a:cubicBezTo>
                  <a:pt x="4725689" y="1075119"/>
                  <a:pt x="4703919" y="1110177"/>
                  <a:pt x="4670287" y="1121387"/>
                </a:cubicBezTo>
                <a:lnTo>
                  <a:pt x="4626042" y="1136135"/>
                </a:lnTo>
                <a:cubicBezTo>
                  <a:pt x="4611293" y="1145967"/>
                  <a:pt x="4597650" y="1157705"/>
                  <a:pt x="4581796" y="1165632"/>
                </a:cubicBezTo>
                <a:cubicBezTo>
                  <a:pt x="4567891" y="1172584"/>
                  <a:pt x="4549690" y="1170669"/>
                  <a:pt x="4537551" y="1180380"/>
                </a:cubicBezTo>
                <a:cubicBezTo>
                  <a:pt x="4523710" y="1191453"/>
                  <a:pt x="4520588" y="1212091"/>
                  <a:pt x="4508054" y="1224625"/>
                </a:cubicBezTo>
                <a:cubicBezTo>
                  <a:pt x="4495520" y="1237159"/>
                  <a:pt x="4478557" y="1244290"/>
                  <a:pt x="4463809" y="1254122"/>
                </a:cubicBezTo>
                <a:cubicBezTo>
                  <a:pt x="4385148" y="1372113"/>
                  <a:pt x="4488392" y="1229537"/>
                  <a:pt x="4390067" y="1327864"/>
                </a:cubicBezTo>
                <a:cubicBezTo>
                  <a:pt x="4377533" y="1340398"/>
                  <a:pt x="4373105" y="1359575"/>
                  <a:pt x="4360571" y="1372109"/>
                </a:cubicBezTo>
                <a:cubicBezTo>
                  <a:pt x="4348037" y="1384643"/>
                  <a:pt x="4332179" y="1393679"/>
                  <a:pt x="4316325" y="1401606"/>
                </a:cubicBezTo>
                <a:cubicBezTo>
                  <a:pt x="4270856" y="1424340"/>
                  <a:pt x="4194760" y="1426019"/>
                  <a:pt x="4154093" y="1431103"/>
                </a:cubicBezTo>
                <a:cubicBezTo>
                  <a:pt x="4000142" y="1482419"/>
                  <a:pt x="4096616" y="1458384"/>
                  <a:pt x="3859125" y="1475348"/>
                </a:cubicBezTo>
                <a:cubicBezTo>
                  <a:pt x="3705175" y="1526665"/>
                  <a:pt x="3801648" y="1502630"/>
                  <a:pt x="3564158" y="1519593"/>
                </a:cubicBezTo>
                <a:cubicBezTo>
                  <a:pt x="3549409" y="1529425"/>
                  <a:pt x="3530985" y="1535249"/>
                  <a:pt x="3519912" y="1549090"/>
                </a:cubicBezTo>
                <a:cubicBezTo>
                  <a:pt x="3510200" y="1561229"/>
                  <a:pt x="3505825" y="1577803"/>
                  <a:pt x="3505164" y="1593335"/>
                </a:cubicBezTo>
                <a:cubicBezTo>
                  <a:pt x="3495966" y="1809505"/>
                  <a:pt x="3508764" y="2026678"/>
                  <a:pt x="3490416" y="2242264"/>
                </a:cubicBezTo>
                <a:cubicBezTo>
                  <a:pt x="3488647" y="2263046"/>
                  <a:pt x="3459524" y="2270486"/>
                  <a:pt x="3446171" y="2286509"/>
                </a:cubicBezTo>
                <a:cubicBezTo>
                  <a:pt x="3343505" y="2409708"/>
                  <a:pt x="3501691" y="2245737"/>
                  <a:pt x="3372429" y="2374999"/>
                </a:cubicBezTo>
                <a:cubicBezTo>
                  <a:pt x="3367513" y="2389748"/>
                  <a:pt x="3360236" y="2403910"/>
                  <a:pt x="3357680" y="2419245"/>
                </a:cubicBezTo>
                <a:cubicBezTo>
                  <a:pt x="3350361" y="2463157"/>
                  <a:pt x="3353729" y="2508792"/>
                  <a:pt x="3342932" y="2551980"/>
                </a:cubicBezTo>
                <a:cubicBezTo>
                  <a:pt x="3338633" y="2569176"/>
                  <a:pt x="3328466" y="2586831"/>
                  <a:pt x="3313435" y="2596225"/>
                </a:cubicBezTo>
                <a:cubicBezTo>
                  <a:pt x="3287069" y="2612704"/>
                  <a:pt x="3255109" y="2618181"/>
                  <a:pt x="3224945" y="2625722"/>
                </a:cubicBezTo>
                <a:cubicBezTo>
                  <a:pt x="3132226" y="2648901"/>
                  <a:pt x="3186017" y="2637603"/>
                  <a:pt x="3062712" y="2655219"/>
                </a:cubicBezTo>
                <a:cubicBezTo>
                  <a:pt x="3047964" y="2660135"/>
                  <a:pt x="3030606" y="2660255"/>
                  <a:pt x="3018467" y="2669967"/>
                </a:cubicBezTo>
                <a:cubicBezTo>
                  <a:pt x="3004626" y="2681040"/>
                  <a:pt x="3001505" y="2701678"/>
                  <a:pt x="2988971" y="2714212"/>
                </a:cubicBezTo>
                <a:cubicBezTo>
                  <a:pt x="2976437" y="2726746"/>
                  <a:pt x="2959474" y="2733877"/>
                  <a:pt x="2944725" y="2743709"/>
                </a:cubicBezTo>
                <a:cubicBezTo>
                  <a:pt x="2934893" y="2758457"/>
                  <a:pt x="2923156" y="2772100"/>
                  <a:pt x="2915229" y="2787954"/>
                </a:cubicBezTo>
                <a:cubicBezTo>
                  <a:pt x="2908277" y="2801859"/>
                  <a:pt x="2909103" y="2819264"/>
                  <a:pt x="2900480" y="2832199"/>
                </a:cubicBezTo>
                <a:cubicBezTo>
                  <a:pt x="2877766" y="2866269"/>
                  <a:pt x="2844641" y="2884174"/>
                  <a:pt x="2811990" y="2905941"/>
                </a:cubicBezTo>
                <a:cubicBezTo>
                  <a:pt x="2802158" y="2920690"/>
                  <a:pt x="2795027" y="2937653"/>
                  <a:pt x="2782493" y="2950187"/>
                </a:cubicBezTo>
                <a:cubicBezTo>
                  <a:pt x="2769959" y="2962721"/>
                  <a:pt x="2749920" y="2966343"/>
                  <a:pt x="2738248" y="2979683"/>
                </a:cubicBezTo>
                <a:cubicBezTo>
                  <a:pt x="2699356" y="3024131"/>
                  <a:pt x="2653441" y="3135772"/>
                  <a:pt x="2590764" y="3156664"/>
                </a:cubicBezTo>
                <a:lnTo>
                  <a:pt x="2546519" y="3171412"/>
                </a:lnTo>
                <a:cubicBezTo>
                  <a:pt x="2411645" y="3261329"/>
                  <a:pt x="2469170" y="3235523"/>
                  <a:pt x="2148312" y="3186161"/>
                </a:cubicBezTo>
                <a:cubicBezTo>
                  <a:pt x="2130793" y="3183466"/>
                  <a:pt x="2131350" y="3154450"/>
                  <a:pt x="2118816" y="3141916"/>
                </a:cubicBezTo>
                <a:cubicBezTo>
                  <a:pt x="2106282" y="3129382"/>
                  <a:pt x="2089319" y="3122251"/>
                  <a:pt x="2074571" y="3112419"/>
                </a:cubicBezTo>
                <a:cubicBezTo>
                  <a:pt x="2055918" y="3056464"/>
                  <a:pt x="2062065" y="3052920"/>
                  <a:pt x="2000829" y="3009180"/>
                </a:cubicBezTo>
                <a:cubicBezTo>
                  <a:pt x="1988178" y="3000144"/>
                  <a:pt x="1971332" y="2999348"/>
                  <a:pt x="1956583" y="2994432"/>
                </a:cubicBezTo>
                <a:cubicBezTo>
                  <a:pt x="1941835" y="2984600"/>
                  <a:pt x="1930063" y="2964935"/>
                  <a:pt x="1912338" y="2964935"/>
                </a:cubicBezTo>
                <a:cubicBezTo>
                  <a:pt x="1816186" y="2964935"/>
                  <a:pt x="1767099" y="2983852"/>
                  <a:pt x="1691112" y="3009180"/>
                </a:cubicBezTo>
                <a:lnTo>
                  <a:pt x="1558377" y="3097670"/>
                </a:lnTo>
                <a:lnTo>
                  <a:pt x="1514132" y="3127167"/>
                </a:lnTo>
                <a:cubicBezTo>
                  <a:pt x="1499384" y="3136999"/>
                  <a:pt x="1482421" y="3144130"/>
                  <a:pt x="1469887" y="3156664"/>
                </a:cubicBezTo>
                <a:cubicBezTo>
                  <a:pt x="1431711" y="3194840"/>
                  <a:pt x="1390073" y="3242263"/>
                  <a:pt x="1337151" y="3259903"/>
                </a:cubicBezTo>
                <a:lnTo>
                  <a:pt x="1292906" y="3274651"/>
                </a:lnTo>
                <a:cubicBezTo>
                  <a:pt x="1278158" y="3284483"/>
                  <a:pt x="1264953" y="3297166"/>
                  <a:pt x="1248661" y="3304148"/>
                </a:cubicBezTo>
                <a:cubicBezTo>
                  <a:pt x="1230030" y="3312133"/>
                  <a:pt x="1209157" y="3313327"/>
                  <a:pt x="1189667" y="3318896"/>
                </a:cubicBezTo>
                <a:cubicBezTo>
                  <a:pt x="1174719" y="3323167"/>
                  <a:pt x="1160170" y="3328729"/>
                  <a:pt x="1145422" y="3333645"/>
                </a:cubicBezTo>
                <a:cubicBezTo>
                  <a:pt x="1101177" y="3328729"/>
                  <a:pt x="1056757" y="3325192"/>
                  <a:pt x="1012687" y="3318896"/>
                </a:cubicBezTo>
                <a:cubicBezTo>
                  <a:pt x="987872" y="3315351"/>
                  <a:pt x="964012" y="3304148"/>
                  <a:pt x="938945" y="3304148"/>
                </a:cubicBezTo>
                <a:cubicBezTo>
                  <a:pt x="884644" y="3304148"/>
                  <a:pt x="830790" y="3313980"/>
                  <a:pt x="776712" y="3318896"/>
                </a:cubicBezTo>
                <a:cubicBezTo>
                  <a:pt x="752132" y="3323812"/>
                  <a:pt x="724119" y="3320187"/>
                  <a:pt x="702971" y="3333645"/>
                </a:cubicBezTo>
                <a:cubicBezTo>
                  <a:pt x="484115" y="3472917"/>
                  <a:pt x="698541" y="3394115"/>
                  <a:pt x="570235" y="3436883"/>
                </a:cubicBezTo>
                <a:cubicBezTo>
                  <a:pt x="534108" y="3460968"/>
                  <a:pt x="514616" y="3481128"/>
                  <a:pt x="466996" y="3481128"/>
                </a:cubicBezTo>
                <a:cubicBezTo>
                  <a:pt x="446726" y="3481128"/>
                  <a:pt x="427667" y="3471296"/>
                  <a:pt x="408003" y="3466380"/>
                </a:cubicBezTo>
                <a:cubicBezTo>
                  <a:pt x="403087" y="3451632"/>
                  <a:pt x="400206" y="3436040"/>
                  <a:pt x="393254" y="3422135"/>
                </a:cubicBezTo>
                <a:cubicBezTo>
                  <a:pt x="385327" y="3406281"/>
                  <a:pt x="370740" y="3394182"/>
                  <a:pt x="363758" y="3377890"/>
                </a:cubicBezTo>
                <a:cubicBezTo>
                  <a:pt x="355773" y="3359259"/>
                  <a:pt x="354578" y="3338386"/>
                  <a:pt x="349009" y="3318896"/>
                </a:cubicBezTo>
                <a:cubicBezTo>
                  <a:pt x="344738" y="3303948"/>
                  <a:pt x="339177" y="3289399"/>
                  <a:pt x="334261" y="3274651"/>
                </a:cubicBezTo>
                <a:cubicBezTo>
                  <a:pt x="324978" y="3209672"/>
                  <a:pt x="334729" y="3171881"/>
                  <a:pt x="290016" y="3127167"/>
                </a:cubicBezTo>
                <a:cubicBezTo>
                  <a:pt x="277482" y="3114633"/>
                  <a:pt x="260519" y="3107502"/>
                  <a:pt x="245771" y="3097670"/>
                </a:cubicBezTo>
                <a:cubicBezTo>
                  <a:pt x="219851" y="3019914"/>
                  <a:pt x="248153" y="3082830"/>
                  <a:pt x="186777" y="3009180"/>
                </a:cubicBezTo>
                <a:cubicBezTo>
                  <a:pt x="125325" y="2935438"/>
                  <a:pt x="194151" y="2989516"/>
                  <a:pt x="113035" y="2935438"/>
                </a:cubicBezTo>
                <a:cubicBezTo>
                  <a:pt x="0" y="2596324"/>
                  <a:pt x="73387" y="2832765"/>
                  <a:pt x="113035" y="1947296"/>
                </a:cubicBezTo>
                <a:cubicBezTo>
                  <a:pt x="113828" y="1929588"/>
                  <a:pt x="132700" y="1917799"/>
                  <a:pt x="142532" y="1903051"/>
                </a:cubicBezTo>
                <a:cubicBezTo>
                  <a:pt x="147448" y="1652328"/>
                  <a:pt x="150683" y="1401567"/>
                  <a:pt x="157280" y="1150883"/>
                </a:cubicBezTo>
                <a:cubicBezTo>
                  <a:pt x="160516" y="1027924"/>
                  <a:pt x="163566" y="904884"/>
                  <a:pt x="172029" y="782174"/>
                </a:cubicBezTo>
                <a:cubicBezTo>
                  <a:pt x="173424" y="761952"/>
                  <a:pt x="178981" y="741891"/>
                  <a:pt x="186777" y="723180"/>
                </a:cubicBezTo>
                <a:cubicBezTo>
                  <a:pt x="203689" y="682591"/>
                  <a:pt x="245771" y="605193"/>
                  <a:pt x="245771" y="605193"/>
                </a:cubicBezTo>
                <a:cubicBezTo>
                  <a:pt x="250687" y="565864"/>
                  <a:pt x="252214" y="525961"/>
                  <a:pt x="260519" y="487206"/>
                </a:cubicBezTo>
                <a:cubicBezTo>
                  <a:pt x="278662" y="402538"/>
                  <a:pt x="286052" y="393686"/>
                  <a:pt x="349009" y="339722"/>
                </a:cubicBezTo>
                <a:cubicBezTo>
                  <a:pt x="362467" y="328186"/>
                  <a:pt x="378506" y="320057"/>
                  <a:pt x="393254" y="310225"/>
                </a:cubicBezTo>
                <a:cubicBezTo>
                  <a:pt x="403086" y="295477"/>
                  <a:pt x="409134" y="277327"/>
                  <a:pt x="422751" y="265980"/>
                </a:cubicBezTo>
                <a:cubicBezTo>
                  <a:pt x="439641" y="251905"/>
                  <a:pt x="462656" y="247391"/>
                  <a:pt x="481745" y="236483"/>
                </a:cubicBezTo>
                <a:cubicBezTo>
                  <a:pt x="518661" y="215388"/>
                  <a:pt x="542502" y="196021"/>
                  <a:pt x="570235" y="162741"/>
                </a:cubicBezTo>
                <a:cubicBezTo>
                  <a:pt x="610514" y="114406"/>
                  <a:pt x="579773" y="118496"/>
                  <a:pt x="614480" y="118496"/>
                </a:cubicBezTo>
              </a:path>
            </a:pathLst>
          </a:custGeom>
          <a:ln w="444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Rectangle 6"/>
          <p:cNvSpPr/>
          <p:nvPr/>
        </p:nvSpPr>
        <p:spPr>
          <a:xfrm>
            <a:off x="5715000" y="3429000"/>
            <a:ext cx="16002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4576533" y="6488668"/>
            <a:ext cx="4186467" cy="369332"/>
          </a:xfrm>
          <a:prstGeom prst="rect">
            <a:avLst/>
          </a:prstGeom>
          <a:noFill/>
        </p:spPr>
        <p:txBody>
          <a:bodyPr wrap="none" rtlCol="0">
            <a:spAutoFit/>
          </a:bodyPr>
          <a:lstStyle/>
          <a:p>
            <a:r>
              <a:rPr lang="en-US" dirty="0"/>
              <a:t>* Not, technically, one of the Coercive Acts</a:t>
            </a:r>
          </a:p>
        </p:txBody>
      </p:sp>
      <p:sp>
        <p:nvSpPr>
          <p:cNvPr id="3" name="Subtitle 2"/>
          <p:cNvSpPr txBox="1">
            <a:spLocks/>
          </p:cNvSpPr>
          <p:nvPr/>
        </p:nvSpPr>
        <p:spPr>
          <a:xfrm>
            <a:off x="5368377" y="3834336"/>
            <a:ext cx="3581400" cy="2133600"/>
          </a:xfrm>
          <a:prstGeom prst="rect">
            <a:avLst/>
          </a:prstGeom>
        </p:spPr>
        <p:txBody>
          <a:bodyPr>
            <a:normAutofit fontScale="85000" lnSpcReduction="2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1" i="0" u="none" strike="noStrike" kern="1200" cap="none" spc="0" normalizeH="0" noProof="0" dirty="0">
                <a:ln>
                  <a:noFill/>
                </a:ln>
                <a:effectLst/>
                <a:uLnTx/>
                <a:uFillTx/>
                <a:latin typeface="+mn-lt"/>
                <a:ea typeface="+mn-ea"/>
                <a:cs typeface="+mn-cs"/>
              </a:rPr>
              <a:t>Boundary of Quebec is extended, French civil laws put in place, and French Catholics are granted freedom of religion.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checkerboard(across)">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CFAA75"/>
        </a:solidFill>
        <a:effectLst/>
      </p:bgPr>
    </p:bg>
    <p:spTree>
      <p:nvGrpSpPr>
        <p:cNvPr id="1" name=""/>
        <p:cNvGrpSpPr/>
        <p:nvPr/>
      </p:nvGrpSpPr>
      <p:grpSpPr>
        <a:xfrm>
          <a:off x="0" y="0"/>
          <a:ext cx="0" cy="0"/>
          <a:chOff x="0" y="0"/>
          <a:chExt cx="0" cy="0"/>
        </a:xfrm>
      </p:grpSpPr>
      <p:sp>
        <p:nvSpPr>
          <p:cNvPr id="2" name="TextBox 1"/>
          <p:cNvSpPr txBox="1"/>
          <p:nvPr/>
        </p:nvSpPr>
        <p:spPr>
          <a:xfrm>
            <a:off x="0" y="159184"/>
            <a:ext cx="9144000" cy="3847207"/>
          </a:xfrm>
          <a:prstGeom prst="rect">
            <a:avLst/>
          </a:prstGeom>
          <a:noFill/>
        </p:spPr>
        <p:txBody>
          <a:bodyPr wrap="square" rtlCol="0">
            <a:spAutoFit/>
          </a:bodyPr>
          <a:lstStyle/>
          <a:p>
            <a:pPr algn="ctr"/>
            <a:r>
              <a:rPr lang="en-US" sz="3200" b="1" dirty="0">
                <a:latin typeface="Book Antiqua" pitchFamily="18" charset="0"/>
              </a:rPr>
              <a:t>The Suffolk Resolves</a:t>
            </a:r>
          </a:p>
          <a:p>
            <a:pPr algn="ctr"/>
            <a:r>
              <a:rPr lang="en-US" sz="2400" dirty="0">
                <a:latin typeface="Book Antiqua" pitchFamily="18" charset="0"/>
              </a:rPr>
              <a:t>Document issued by Suffolk County, Massachusetts (Boston)</a:t>
            </a:r>
          </a:p>
          <a:p>
            <a:pPr algn="ctr"/>
            <a:endParaRPr lang="en-US" sz="2400" dirty="0">
              <a:latin typeface="Book Antiqua" pitchFamily="18" charset="0"/>
            </a:endParaRPr>
          </a:p>
          <a:p>
            <a:pPr marL="342900" indent="-342900">
              <a:buFontTx/>
              <a:buChar char="-"/>
            </a:pPr>
            <a:r>
              <a:rPr lang="en-US" sz="2400" b="1" dirty="0">
                <a:latin typeface="Book Antiqua" pitchFamily="18" charset="0"/>
              </a:rPr>
              <a:t>Denounced the Intolerable Acts and vowed to disobey them</a:t>
            </a:r>
          </a:p>
          <a:p>
            <a:pPr marL="342900" indent="-342900">
              <a:buFontTx/>
              <a:buChar char="-"/>
            </a:pPr>
            <a:r>
              <a:rPr lang="en-US" sz="2400" b="1" dirty="0">
                <a:latin typeface="Book Antiqua" pitchFamily="18" charset="0"/>
              </a:rPr>
              <a:t>Demanded royally appointed officials to resign</a:t>
            </a:r>
          </a:p>
          <a:p>
            <a:pPr marL="342900" indent="-342900">
              <a:buFontTx/>
              <a:buChar char="-"/>
            </a:pPr>
            <a:r>
              <a:rPr lang="en-US" sz="2400" b="1" dirty="0">
                <a:latin typeface="Book Antiqua" pitchFamily="18" charset="0"/>
              </a:rPr>
              <a:t>Refused to pay taxes until Acts were repealed</a:t>
            </a:r>
          </a:p>
          <a:p>
            <a:pPr marL="342900" indent="-342900">
              <a:buFontTx/>
              <a:buChar char="-"/>
            </a:pPr>
            <a:r>
              <a:rPr lang="en-US" sz="2400" b="1" dirty="0">
                <a:latin typeface="Book Antiqua" pitchFamily="18" charset="0"/>
              </a:rPr>
              <a:t>Demanded a colonial government free of royal authority</a:t>
            </a:r>
          </a:p>
          <a:p>
            <a:pPr marL="342900" indent="-342900">
              <a:buFontTx/>
              <a:buChar char="-"/>
            </a:pPr>
            <a:r>
              <a:rPr lang="en-US" sz="2400" b="1" dirty="0">
                <a:latin typeface="Book Antiqua" pitchFamily="18" charset="0"/>
              </a:rPr>
              <a:t>Urged the colonies to raise militias</a:t>
            </a:r>
          </a:p>
          <a:p>
            <a:pPr algn="ctr"/>
            <a:endParaRPr lang="en-US" sz="2400" dirty="0">
              <a:latin typeface="Book Antiqua" pitchFamily="18" charset="0"/>
            </a:endParaRPr>
          </a:p>
          <a:p>
            <a:r>
              <a:rPr lang="en-US" sz="2000" dirty="0">
                <a:latin typeface="Book Antiqua" pitchFamily="18" charset="0"/>
              </a:rPr>
              <a:t>	</a:t>
            </a:r>
          </a:p>
        </p:txBody>
      </p:sp>
      <p:pic>
        <p:nvPicPr>
          <p:cNvPr id="1026" name="Picture 2" descr="Image result for suffolk resolves&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733800"/>
            <a:ext cx="9601200" cy="2743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28600"/>
            <a:ext cx="9144000" cy="3046988"/>
          </a:xfrm>
          <a:prstGeom prst="rect">
            <a:avLst/>
          </a:prstGeom>
          <a:noFill/>
        </p:spPr>
        <p:txBody>
          <a:bodyPr wrap="square" rtlCol="0">
            <a:spAutoFit/>
          </a:bodyPr>
          <a:lstStyle/>
          <a:p>
            <a:pPr algn="ctr"/>
            <a:r>
              <a:rPr lang="en-US" sz="3200" dirty="0">
                <a:latin typeface="Book Antiqua" pitchFamily="18" charset="0"/>
              </a:rPr>
              <a:t>First Continental Congress </a:t>
            </a:r>
          </a:p>
          <a:p>
            <a:pPr algn="ctr"/>
            <a:r>
              <a:rPr lang="en-US" sz="2000" dirty="0">
                <a:latin typeface="Book Antiqua" pitchFamily="18" charset="0"/>
              </a:rPr>
              <a:t>-</a:t>
            </a:r>
            <a:r>
              <a:rPr lang="en-US" sz="2000" b="1" dirty="0">
                <a:latin typeface="Book Antiqua" pitchFamily="18" charset="0"/>
              </a:rPr>
              <a:t>Meeting in Philadelphia </a:t>
            </a:r>
            <a:r>
              <a:rPr lang="en-US" sz="2000" dirty="0">
                <a:latin typeface="Book Antiqua" pitchFamily="18" charset="0"/>
              </a:rPr>
              <a:t>of 12 colonies in response to the Intolerable Acts</a:t>
            </a:r>
          </a:p>
          <a:p>
            <a:pPr algn="ctr"/>
            <a:r>
              <a:rPr lang="en-US" sz="2000" dirty="0">
                <a:latin typeface="Book Antiqua" pitchFamily="18" charset="0"/>
              </a:rPr>
              <a:t>Did not agree to unite the colonies, but:</a:t>
            </a:r>
          </a:p>
          <a:p>
            <a:r>
              <a:rPr lang="en-US" sz="2000" dirty="0">
                <a:latin typeface="Book Antiqua" pitchFamily="18" charset="0"/>
              </a:rPr>
              <a:t>-</a:t>
            </a:r>
            <a:r>
              <a:rPr lang="en-US" sz="2400" b="1" dirty="0">
                <a:latin typeface="Book Antiqua" pitchFamily="18" charset="0"/>
              </a:rPr>
              <a:t>Created the Continental Association,  which resolved to boycott 	British goods</a:t>
            </a:r>
          </a:p>
          <a:p>
            <a:r>
              <a:rPr lang="en-US" sz="2400" b="1" dirty="0">
                <a:latin typeface="Book Antiqua" pitchFamily="18" charset="0"/>
              </a:rPr>
              <a:t>-Wrote the Declaration and Resolves, a list of objections to the 	Intolerable Acts</a:t>
            </a:r>
          </a:p>
          <a:p>
            <a:r>
              <a:rPr lang="en-US" sz="2400" dirty="0">
                <a:latin typeface="Book Antiqua" pitchFamily="18" charset="0"/>
              </a:rPr>
              <a:t>-Agreed to meet in 1 year if no improvements	</a:t>
            </a:r>
          </a:p>
        </p:txBody>
      </p:sp>
      <p:sp>
        <p:nvSpPr>
          <p:cNvPr id="9" name="Subtitle 2"/>
          <p:cNvSpPr txBox="1">
            <a:spLocks/>
          </p:cNvSpPr>
          <p:nvPr/>
        </p:nvSpPr>
        <p:spPr>
          <a:xfrm>
            <a:off x="228600" y="5410200"/>
            <a:ext cx="8915400" cy="1447800"/>
          </a:xfrm>
          <a:prstGeom prst="rect">
            <a:avLst/>
          </a:prstGeom>
        </p:spPr>
        <p:txBody>
          <a:bodyPr>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noProof="0" dirty="0">
              <a:ln>
                <a:noFill/>
              </a:ln>
              <a:effectLst/>
              <a:uLnTx/>
              <a:uFillTx/>
              <a:latin typeface="+mn-lt"/>
              <a:ea typeface="+mn-ea"/>
              <a:cs typeface="+mn-cs"/>
            </a:endParaRPr>
          </a:p>
        </p:txBody>
      </p:sp>
      <p:pic>
        <p:nvPicPr>
          <p:cNvPr id="6" name="Picture 5" descr="first_continental.jpg">
            <a:hlinkClick r:id="rId2"/>
          </p:cNvPr>
          <p:cNvPicPr>
            <a:picLocks noChangeAspect="1"/>
          </p:cNvPicPr>
          <p:nvPr/>
        </p:nvPicPr>
        <p:blipFill>
          <a:blip r:embed="rId3" cstate="print"/>
          <a:stretch>
            <a:fillRect/>
          </a:stretch>
        </p:blipFill>
        <p:spPr>
          <a:xfrm>
            <a:off x="4686300" y="3249637"/>
            <a:ext cx="4343400" cy="3608363"/>
          </a:xfrm>
          <a:prstGeom prst="rect">
            <a:avLst/>
          </a:prstGeom>
        </p:spPr>
      </p:pic>
      <p:pic>
        <p:nvPicPr>
          <p:cNvPr id="7" name="Picture 6" descr="Philadelphia.jpg"/>
          <p:cNvPicPr>
            <a:picLocks noChangeAspect="1"/>
          </p:cNvPicPr>
          <p:nvPr/>
        </p:nvPicPr>
        <p:blipFill>
          <a:blip r:embed="rId4" cstate="print"/>
          <a:stretch>
            <a:fillRect/>
          </a:stretch>
        </p:blipFill>
        <p:spPr>
          <a:xfrm>
            <a:off x="381000" y="3251814"/>
            <a:ext cx="2988552" cy="3606186"/>
          </a:xfrm>
          <a:prstGeom prst="rect">
            <a:avLst/>
          </a:prstGeom>
        </p:spPr>
      </p:pic>
    </p:spTree>
    <p:extLst>
      <p:ext uri="{BB962C8B-B14F-4D97-AF65-F5344CB8AC3E}">
        <p14:creationId xmlns:p14="http://schemas.microsoft.com/office/powerpoint/2010/main" val="17806487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2010-04-01-Boone_Cumberland.jpg"/>
          <p:cNvPicPr>
            <a:picLocks noChangeAspect="1"/>
          </p:cNvPicPr>
          <p:nvPr/>
        </p:nvPicPr>
        <p:blipFill>
          <a:blip r:embed="rId2" cstate="print"/>
          <a:stretch>
            <a:fillRect/>
          </a:stretch>
        </p:blipFill>
        <p:spPr>
          <a:xfrm>
            <a:off x="304800" y="457200"/>
            <a:ext cx="7867650" cy="5762625"/>
          </a:xfrm>
          <a:prstGeom prst="rect">
            <a:avLst/>
          </a:prstGeom>
        </p:spPr>
      </p:pic>
      <p:pic>
        <p:nvPicPr>
          <p:cNvPr id="1026" name="Picture 2" descr="Image result for daniel boo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9400" y="3581400"/>
            <a:ext cx="2335665" cy="31432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nuteman_Marsh.png"/>
          <p:cNvPicPr>
            <a:picLocks noChangeAspect="1"/>
          </p:cNvPicPr>
          <p:nvPr/>
        </p:nvPicPr>
        <p:blipFill>
          <a:blip r:embed="rId2" cstate="print"/>
          <a:stretch>
            <a:fillRect/>
          </a:stretch>
        </p:blipFill>
        <p:spPr>
          <a:xfrm>
            <a:off x="-457200" y="533400"/>
            <a:ext cx="4535195" cy="5829300"/>
          </a:xfrm>
          <a:prstGeom prst="rect">
            <a:avLst/>
          </a:prstGeom>
        </p:spPr>
      </p:pic>
      <p:sp>
        <p:nvSpPr>
          <p:cNvPr id="3" name="Rounded Rectangular Callout 2"/>
          <p:cNvSpPr/>
          <p:nvPr/>
        </p:nvSpPr>
        <p:spPr>
          <a:xfrm>
            <a:off x="2819400" y="381000"/>
            <a:ext cx="3657600" cy="1905000"/>
          </a:xfrm>
          <a:prstGeom prst="wedgeRoundRectCallout">
            <a:avLst>
              <a:gd name="adj1" fmla="val -65314"/>
              <a:gd name="adj2" fmla="val 28012"/>
              <a:gd name="adj3" fmla="val 1666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819400" y="533400"/>
            <a:ext cx="3733799" cy="1569660"/>
          </a:xfrm>
          <a:prstGeom prst="rect">
            <a:avLst/>
          </a:prstGeom>
          <a:noFill/>
        </p:spPr>
        <p:txBody>
          <a:bodyPr wrap="square" rtlCol="0">
            <a:spAutoFit/>
          </a:bodyPr>
          <a:lstStyle/>
          <a:p>
            <a:pPr algn="ctr"/>
            <a:r>
              <a:rPr lang="en-US" sz="2400" i="1" dirty="0"/>
              <a:t>Only our colonial assemblies have the power to tax us!</a:t>
            </a:r>
          </a:p>
          <a:p>
            <a:pPr algn="ctr"/>
            <a:r>
              <a:rPr lang="en-US" sz="2400" i="1" dirty="0"/>
              <a:t> If you want the money, ask us nicely!</a:t>
            </a:r>
          </a:p>
        </p:txBody>
      </p:sp>
      <p:pic>
        <p:nvPicPr>
          <p:cNvPr id="5" name="Picture 4" descr="Redcoat_Reginald.png"/>
          <p:cNvPicPr>
            <a:picLocks noChangeAspect="1"/>
          </p:cNvPicPr>
          <p:nvPr/>
        </p:nvPicPr>
        <p:blipFill>
          <a:blip r:embed="rId3" cstate="print"/>
          <a:stretch>
            <a:fillRect/>
          </a:stretch>
        </p:blipFill>
        <p:spPr>
          <a:xfrm flipH="1">
            <a:off x="5105400" y="685800"/>
            <a:ext cx="4532605" cy="5829300"/>
          </a:xfrm>
          <a:prstGeom prst="rect">
            <a:avLst/>
          </a:prstGeom>
        </p:spPr>
      </p:pic>
      <p:sp>
        <p:nvSpPr>
          <p:cNvPr id="6" name="Rounded Rectangular Callout 5"/>
          <p:cNvSpPr/>
          <p:nvPr/>
        </p:nvSpPr>
        <p:spPr>
          <a:xfrm>
            <a:off x="2667000" y="2667000"/>
            <a:ext cx="3048000" cy="1828800"/>
          </a:xfrm>
          <a:prstGeom prst="wedgeRoundRectCallout">
            <a:avLst>
              <a:gd name="adj1" fmla="val 92413"/>
              <a:gd name="adj2" fmla="val -76837"/>
              <a:gd name="adj3" fmla="val 1666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895600" y="2819400"/>
            <a:ext cx="2743200" cy="1569660"/>
          </a:xfrm>
          <a:prstGeom prst="rect">
            <a:avLst/>
          </a:prstGeom>
          <a:noFill/>
        </p:spPr>
        <p:txBody>
          <a:bodyPr wrap="square" rtlCol="0">
            <a:spAutoFit/>
          </a:bodyPr>
          <a:lstStyle/>
          <a:p>
            <a:pPr algn="ctr"/>
            <a:r>
              <a:rPr lang="en-US" sz="2400" i="1" dirty="0"/>
              <a:t>Parliament has the power to tax anyone in the Empire, so pay up!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09600" y="152400"/>
            <a:ext cx="7467600" cy="685800"/>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dirty="0">
                <a:ln>
                  <a:noFill/>
                </a:ln>
                <a:solidFill>
                  <a:schemeClr val="tx1"/>
                </a:solidFill>
                <a:effectLst/>
                <a:uLnTx/>
                <a:uFillTx/>
                <a:latin typeface="Book Antiqua" pitchFamily="18" charset="0"/>
                <a:ea typeface="+mj-ea"/>
                <a:cs typeface="+mj-cs"/>
              </a:rPr>
              <a:t>1764: Sugar Act</a:t>
            </a:r>
          </a:p>
        </p:txBody>
      </p:sp>
      <p:sp>
        <p:nvSpPr>
          <p:cNvPr id="3" name="Subtitle 2"/>
          <p:cNvSpPr txBox="1">
            <a:spLocks/>
          </p:cNvSpPr>
          <p:nvPr/>
        </p:nvSpPr>
        <p:spPr>
          <a:xfrm>
            <a:off x="4800600" y="4419600"/>
            <a:ext cx="4343400" cy="2438400"/>
          </a:xfrm>
          <a:prstGeom prst="rect">
            <a:avLst/>
          </a:prstGeom>
        </p:spPr>
        <p:txBody>
          <a:bodyPr>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1" i="0" u="none" strike="noStrike" kern="1200" cap="none" spc="0" normalizeH="0" baseline="0" noProof="0" dirty="0">
                <a:ln>
                  <a:noFill/>
                </a:ln>
                <a:solidFill>
                  <a:schemeClr val="tx1"/>
                </a:solidFill>
                <a:effectLst/>
                <a:uLnTx/>
                <a:uFillTx/>
              </a:rPr>
              <a:t>A</a:t>
            </a:r>
            <a:r>
              <a:rPr kumimoji="0" lang="en-US" sz="3200" b="1" i="0" u="none" strike="noStrike" kern="1200" cap="none" spc="0" normalizeH="0" noProof="0" dirty="0">
                <a:ln>
                  <a:noFill/>
                </a:ln>
                <a:solidFill>
                  <a:schemeClr val="tx1"/>
                </a:solidFill>
                <a:effectLst/>
                <a:uLnTx/>
                <a:uFillTx/>
              </a:rPr>
              <a:t> new – lower- tax on sugar and molasses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3200" b="1" baseline="0" dirty="0"/>
              <a:t>Will</a:t>
            </a:r>
            <a:r>
              <a:rPr lang="en-US" sz="3200" b="1" dirty="0"/>
              <a:t> be strictly enforced. </a:t>
            </a:r>
            <a:endParaRPr kumimoji="0" lang="en-US" sz="3200" b="1" i="0" u="none" strike="noStrike" kern="1200" cap="none" spc="0" normalizeH="0" baseline="0" noProof="0" dirty="0">
              <a:ln>
                <a:noFill/>
              </a:ln>
              <a:solidFill>
                <a:schemeClr val="tx1"/>
              </a:solidFill>
              <a:effectLst/>
              <a:uLnTx/>
              <a:uFillTx/>
            </a:endParaRPr>
          </a:p>
        </p:txBody>
      </p:sp>
      <p:pic>
        <p:nvPicPr>
          <p:cNvPr id="4" name="Picture 3" descr="parliament sugar act.jpg"/>
          <p:cNvPicPr>
            <a:picLocks noChangeAspect="1"/>
          </p:cNvPicPr>
          <p:nvPr/>
        </p:nvPicPr>
        <p:blipFill>
          <a:blip r:embed="rId2" cstate="print"/>
          <a:stretch>
            <a:fillRect/>
          </a:stretch>
        </p:blipFill>
        <p:spPr>
          <a:xfrm>
            <a:off x="685800" y="914400"/>
            <a:ext cx="3733800" cy="5784761"/>
          </a:xfrm>
          <a:prstGeom prst="rect">
            <a:avLst/>
          </a:prstGeom>
        </p:spPr>
      </p:pic>
      <p:pic>
        <p:nvPicPr>
          <p:cNvPr id="5" name="Picture 4" descr="calcium-molasses-lg.jpg"/>
          <p:cNvPicPr>
            <a:picLocks noChangeAspect="1"/>
          </p:cNvPicPr>
          <p:nvPr/>
        </p:nvPicPr>
        <p:blipFill>
          <a:blip r:embed="rId3" cstate="print"/>
          <a:stretch>
            <a:fillRect/>
          </a:stretch>
        </p:blipFill>
        <p:spPr>
          <a:xfrm>
            <a:off x="4762500" y="990600"/>
            <a:ext cx="4381500" cy="34290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0" y="228600"/>
            <a:ext cx="7657866" cy="707886"/>
          </a:xfrm>
          <a:prstGeom prst="rect">
            <a:avLst/>
          </a:prstGeom>
          <a:noFill/>
        </p:spPr>
        <p:txBody>
          <a:bodyPr wrap="none" rtlCol="0">
            <a:spAutoFit/>
          </a:bodyPr>
          <a:lstStyle/>
          <a:p>
            <a:r>
              <a:rPr lang="en-US" sz="4000" dirty="0">
                <a:latin typeface="Book Antiqua" pitchFamily="18" charset="0"/>
              </a:rPr>
              <a:t>Reaction: Colonial protests begin</a:t>
            </a:r>
          </a:p>
        </p:txBody>
      </p:sp>
      <p:pic>
        <p:nvPicPr>
          <p:cNvPr id="4" name="Picture 3" descr="samadams.jpg"/>
          <p:cNvPicPr>
            <a:picLocks noChangeAspect="1"/>
          </p:cNvPicPr>
          <p:nvPr/>
        </p:nvPicPr>
        <p:blipFill>
          <a:blip r:embed="rId2" cstate="print"/>
          <a:stretch>
            <a:fillRect/>
          </a:stretch>
        </p:blipFill>
        <p:spPr>
          <a:xfrm>
            <a:off x="0" y="1140202"/>
            <a:ext cx="4419600" cy="5717798"/>
          </a:xfrm>
          <a:prstGeom prst="rect">
            <a:avLst/>
          </a:prstGeom>
        </p:spPr>
      </p:pic>
      <p:pic>
        <p:nvPicPr>
          <p:cNvPr id="5" name="Picture 4" descr="Libertytree.gif"/>
          <p:cNvPicPr>
            <a:picLocks noChangeAspect="1"/>
          </p:cNvPicPr>
          <p:nvPr/>
        </p:nvPicPr>
        <p:blipFill>
          <a:blip r:embed="rId3" cstate="print"/>
          <a:stretch>
            <a:fillRect/>
          </a:stretch>
        </p:blipFill>
        <p:spPr>
          <a:xfrm>
            <a:off x="4667133" y="3729318"/>
            <a:ext cx="4006031" cy="3124200"/>
          </a:xfrm>
          <a:prstGeom prst="rect">
            <a:avLst/>
          </a:prstGeom>
        </p:spPr>
      </p:pic>
      <p:sp>
        <p:nvSpPr>
          <p:cNvPr id="6" name="Rounded Rectangular Callout 5"/>
          <p:cNvSpPr/>
          <p:nvPr/>
        </p:nvSpPr>
        <p:spPr>
          <a:xfrm>
            <a:off x="3124200" y="936486"/>
            <a:ext cx="5867400" cy="3139321"/>
          </a:xfrm>
          <a:prstGeom prst="wedgeRoundRectCallout">
            <a:avLst>
              <a:gd name="adj1" fmla="val -60784"/>
              <a:gd name="adj2" fmla="val 7672"/>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If our Trade may be taxed, why not our Lands? Why not the Produce of our Lands &amp; everything we possess or make use of? This we apprehend annihilates our Charter Right to govern &amp; tax ourselves. It strikes at our British privileges, which as we have never forfeited them, we hold in common with our Fellow Subjects who are Natives of Britain. If Taxes are laid upon us in any shape without our having a legal Representation where they are laid, are we not reduced from the Character of free Subjects to the miserable State of tributary Slaves?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381000"/>
            <a:ext cx="8229600" cy="1815882"/>
          </a:xfrm>
          <a:prstGeom prst="rect">
            <a:avLst/>
          </a:prstGeom>
          <a:noFill/>
        </p:spPr>
        <p:txBody>
          <a:bodyPr wrap="square" rtlCol="0">
            <a:spAutoFit/>
          </a:bodyPr>
          <a:lstStyle/>
          <a:p>
            <a:r>
              <a:rPr lang="en-US" sz="2800" b="1" dirty="0"/>
              <a:t>Committees of Correspondence</a:t>
            </a:r>
            <a:r>
              <a:rPr lang="en-US" sz="2800" dirty="0"/>
              <a:t>: Beginning in Boston in 1764, </a:t>
            </a:r>
            <a:r>
              <a:rPr lang="en-US" sz="2800" b="1" dirty="0"/>
              <a:t>started by colonial rebels to coordinate protest efforts and responses to Britain.  </a:t>
            </a:r>
            <a:r>
              <a:rPr lang="en-US" sz="2800" dirty="0"/>
              <a:t>By 1773 they served as shadow governments by rebel leaders.</a:t>
            </a:r>
          </a:p>
        </p:txBody>
      </p:sp>
      <p:pic>
        <p:nvPicPr>
          <p:cNvPr id="1026" name="Picture 2" descr="Pi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7225" y="2644008"/>
            <a:ext cx="5949549" cy="39624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sam-adams.jpg"/>
          <p:cNvPicPr>
            <a:picLocks noChangeAspect="1"/>
          </p:cNvPicPr>
          <p:nvPr/>
        </p:nvPicPr>
        <p:blipFill>
          <a:blip r:embed="rId3" cstate="print"/>
          <a:stretch>
            <a:fillRect/>
          </a:stretch>
        </p:blipFill>
        <p:spPr>
          <a:xfrm>
            <a:off x="0" y="5049456"/>
            <a:ext cx="1905000" cy="1808544"/>
          </a:xfrm>
          <a:prstGeom prst="rect">
            <a:avLst/>
          </a:prstGeom>
        </p:spPr>
      </p:pic>
    </p:spTree>
    <p:extLst>
      <p:ext uri="{BB962C8B-B14F-4D97-AF65-F5344CB8AC3E}">
        <p14:creationId xmlns:p14="http://schemas.microsoft.com/office/powerpoint/2010/main" val="1235354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0" fill="hold"/>
                                        <p:tgtEl>
                                          <p:spTgt spid="4"/>
                                        </p:tgtEl>
                                        <p:attrNameLst>
                                          <p:attrName>ppt_x</p:attrName>
                                        </p:attrNameLst>
                                      </p:cBhvr>
                                      <p:tavLst>
                                        <p:tav tm="0">
                                          <p:val>
                                            <p:strVal val="#ppt_x"/>
                                          </p:val>
                                        </p:tav>
                                        <p:tav tm="100000">
                                          <p:val>
                                            <p:strVal val="#ppt_x"/>
                                          </p:val>
                                        </p:tav>
                                      </p:tavLst>
                                    </p:anim>
                                    <p:anim calcmode="lin" valueType="num">
                                      <p:cBhvr additive="base">
                                        <p:cTn id="8" dur="5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09600" y="152400"/>
            <a:ext cx="7467600" cy="685800"/>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dirty="0">
                <a:ln>
                  <a:noFill/>
                </a:ln>
                <a:solidFill>
                  <a:schemeClr val="tx1"/>
                </a:solidFill>
                <a:effectLst/>
                <a:uLnTx/>
                <a:uFillTx/>
                <a:latin typeface="Book Antiqua" pitchFamily="18" charset="0"/>
                <a:ea typeface="+mj-ea"/>
                <a:cs typeface="+mj-cs"/>
              </a:rPr>
              <a:t>1765: Stamp Act</a:t>
            </a:r>
          </a:p>
        </p:txBody>
      </p:sp>
      <p:sp>
        <p:nvSpPr>
          <p:cNvPr id="3" name="Subtitle 2"/>
          <p:cNvSpPr txBox="1">
            <a:spLocks/>
          </p:cNvSpPr>
          <p:nvPr/>
        </p:nvSpPr>
        <p:spPr>
          <a:xfrm>
            <a:off x="4191000" y="4371975"/>
            <a:ext cx="4724400" cy="2438400"/>
          </a:xfrm>
          <a:prstGeom prst="rect">
            <a:avLst/>
          </a:prstGeom>
        </p:spPr>
        <p:txBody>
          <a:bodyPr>
            <a:normAutofit fontScale="92500" lnSpcReduction="2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1" i="0" u="none" strike="noStrike" kern="1200" cap="none" spc="0" normalizeH="0" baseline="0" noProof="0" dirty="0">
                <a:ln>
                  <a:noFill/>
                </a:ln>
                <a:solidFill>
                  <a:schemeClr val="tx1"/>
                </a:solidFill>
                <a:effectLst/>
                <a:uLnTx/>
                <a:uFillTx/>
              </a:rPr>
              <a:t>A</a:t>
            </a:r>
            <a:r>
              <a:rPr kumimoji="0" lang="en-US" sz="3200" b="1" i="0" u="none" strike="noStrike" kern="1200" cap="none" spc="0" normalizeH="0" noProof="0" dirty="0">
                <a:ln>
                  <a:noFill/>
                </a:ln>
                <a:solidFill>
                  <a:schemeClr val="tx1"/>
                </a:solidFill>
                <a:effectLst/>
                <a:uLnTx/>
                <a:uFillTx/>
              </a:rPr>
              <a:t> tax on all paper, legal documents, newspapers, books, playing cards, etc</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3200" b="1" baseline="0" dirty="0"/>
              <a:t>All paper must have a stamp on it that proves</a:t>
            </a:r>
            <a:r>
              <a:rPr lang="en-US" sz="3200" b="1" dirty="0"/>
              <a:t> the tax has been paid</a:t>
            </a:r>
            <a:endParaRPr kumimoji="0" lang="en-US" sz="3200" b="1" i="0" u="none" strike="noStrike" kern="1200" cap="none" spc="0" normalizeH="0" baseline="0" noProof="0" dirty="0">
              <a:ln>
                <a:noFill/>
              </a:ln>
              <a:solidFill>
                <a:schemeClr val="tx1"/>
              </a:solidFill>
              <a:effectLst/>
              <a:uLnTx/>
              <a:uFillTx/>
            </a:endParaRPr>
          </a:p>
        </p:txBody>
      </p:sp>
      <p:pic>
        <p:nvPicPr>
          <p:cNvPr id="6" name="Picture 5" descr="stampact.jpg"/>
          <p:cNvPicPr>
            <a:picLocks noChangeAspect="1"/>
          </p:cNvPicPr>
          <p:nvPr/>
        </p:nvPicPr>
        <p:blipFill>
          <a:blip r:embed="rId2" cstate="print"/>
          <a:stretch>
            <a:fillRect/>
          </a:stretch>
        </p:blipFill>
        <p:spPr>
          <a:xfrm>
            <a:off x="4876800" y="990600"/>
            <a:ext cx="3124200" cy="3322728"/>
          </a:xfrm>
          <a:prstGeom prst="rect">
            <a:avLst/>
          </a:prstGeom>
        </p:spPr>
      </p:pic>
      <p:pic>
        <p:nvPicPr>
          <p:cNvPr id="7" name="Picture 6" descr="stamp act.jpg"/>
          <p:cNvPicPr>
            <a:picLocks noChangeAspect="1"/>
          </p:cNvPicPr>
          <p:nvPr/>
        </p:nvPicPr>
        <p:blipFill>
          <a:blip r:embed="rId3" cstate="print"/>
          <a:stretch>
            <a:fillRect/>
          </a:stretch>
        </p:blipFill>
        <p:spPr>
          <a:xfrm>
            <a:off x="914400" y="1066800"/>
            <a:ext cx="2667000" cy="3070559"/>
          </a:xfrm>
          <a:prstGeom prst="rect">
            <a:avLst/>
          </a:prstGeom>
        </p:spPr>
      </p:pic>
      <p:pic>
        <p:nvPicPr>
          <p:cNvPr id="8" name="Picture 7" descr="4c.TaxStamp.jpg"/>
          <p:cNvPicPr>
            <a:picLocks noChangeAspect="1"/>
          </p:cNvPicPr>
          <p:nvPr/>
        </p:nvPicPr>
        <p:blipFill>
          <a:blip r:embed="rId4" cstate="print"/>
          <a:stretch>
            <a:fillRect/>
          </a:stretch>
        </p:blipFill>
        <p:spPr>
          <a:xfrm>
            <a:off x="914400" y="4324350"/>
            <a:ext cx="2667000" cy="253365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docProps/app.xml><?xml version="1.0" encoding="utf-8"?>
<Properties xmlns="http://schemas.openxmlformats.org/officeDocument/2006/extended-properties" xmlns:vt="http://schemas.openxmlformats.org/officeDocument/2006/docPropsVTypes">
  <TotalTime>3630</TotalTime>
  <Words>1436</Words>
  <Application>Microsoft Office PowerPoint</Application>
  <PresentationFormat>On-screen Show (4:3)</PresentationFormat>
  <Paragraphs>119</Paragraphs>
  <Slides>38</Slides>
  <Notes>0</Notes>
  <HiddenSlides>2</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38</vt:i4>
      </vt:variant>
    </vt:vector>
  </HeadingPairs>
  <TitlesOfParts>
    <vt:vector size="50" baseType="lpstr">
      <vt:lpstr>Arial</vt:lpstr>
      <vt:lpstr>Baskerville Old Face</vt:lpstr>
      <vt:lpstr>Blackadder ITC</vt:lpstr>
      <vt:lpstr>Book Antiqua</vt:lpstr>
      <vt:lpstr>Calibri</vt:lpstr>
      <vt:lpstr>Caslon Antique</vt:lpstr>
      <vt:lpstr>Gill Sans MT</vt:lpstr>
      <vt:lpstr>Kristen ITC</vt:lpstr>
      <vt:lpstr>Poor Richard</vt:lpstr>
      <vt:lpstr>Stencil</vt:lpstr>
      <vt:lpstr>Vivaldi</vt:lpstr>
      <vt:lpstr>Office Theme</vt:lpstr>
      <vt:lpstr>PowerPoint Presentation</vt:lpstr>
      <vt:lpstr>PowerPoint Presentation</vt:lpstr>
      <vt:lpstr>1763: Proclamation 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Monadnock Regional School District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Peter Lambert</dc:creator>
  <cp:lastModifiedBy>Peter Lambert</cp:lastModifiedBy>
  <cp:revision>110</cp:revision>
  <dcterms:created xsi:type="dcterms:W3CDTF">2010-12-23T14:16:38Z</dcterms:created>
  <dcterms:modified xsi:type="dcterms:W3CDTF">2024-01-31T12:43:04Z</dcterms:modified>
</cp:coreProperties>
</file>